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3" r:id="rId3"/>
    <p:sldId id="497" r:id="rId4"/>
    <p:sldId id="500" r:id="rId5"/>
    <p:sldId id="640" r:id="rId6"/>
    <p:sldId id="641" r:id="rId7"/>
    <p:sldId id="683" r:id="rId8"/>
    <p:sldId id="684" r:id="rId9"/>
    <p:sldId id="685" r:id="rId10"/>
    <p:sldId id="686" r:id="rId11"/>
    <p:sldId id="687" r:id="rId12"/>
    <p:sldId id="688" r:id="rId13"/>
    <p:sldId id="657" r:id="rId14"/>
    <p:sldId id="658" r:id="rId15"/>
    <p:sldId id="689" r:id="rId16"/>
    <p:sldId id="671" r:id="rId17"/>
    <p:sldId id="672" r:id="rId18"/>
    <p:sldId id="692" r:id="rId19"/>
    <p:sldId id="693" r:id="rId20"/>
    <p:sldId id="694" r:id="rId21"/>
    <p:sldId id="695" r:id="rId22"/>
    <p:sldId id="696" r:id="rId23"/>
    <p:sldId id="681" r:id="rId24"/>
    <p:sldId id="682" r:id="rId25"/>
    <p:sldId id="697" r:id="rId26"/>
    <p:sldId id="698" r:id="rId27"/>
    <p:sldId id="699" r:id="rId28"/>
  </p:sldIdLst>
  <p:sldSz cx="9144000" cy="6858000" type="screen4x3"/>
  <p:notesSz cx="6815138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0504D"/>
    <a:srgbClr val="FF9900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71" autoAdjust="0"/>
    <p:restoredTop sz="93120" autoAdjust="0"/>
  </p:normalViewPr>
  <p:slideViewPr>
    <p:cSldViewPr>
      <p:cViewPr varScale="1">
        <p:scale>
          <a:sx n="74" d="100"/>
          <a:sy n="74" d="100"/>
        </p:scale>
        <p:origin x="-13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851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3324" y="-84"/>
      </p:cViewPr>
      <p:guideLst>
        <p:guide orient="horz" pos="3132"/>
        <p:guide pos="214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7ECCD3C-331E-4720-BA8D-F41525306163}" type="datetimeFigureOut">
              <a:rPr lang="ru-RU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080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236DA09-686D-4C42-AA16-51C4F31890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F45FB27-D0FA-436E-AE98-FEE6CDEC626C}" type="datetimeFigureOut">
              <a:rPr lang="ru-RU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53062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80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780614-D532-4A64-840C-D6D08D6EE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B06071-D37A-4FD2-B17E-97EA41B511C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Заметки 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4" descr="Ukraine_contour.jpg"/>
          <p:cNvPicPr>
            <a:picLocks noChangeAspect="1"/>
          </p:cNvPicPr>
          <p:nvPr userDrawn="1"/>
        </p:nvPicPr>
        <p:blipFill>
          <a:blip r:embed="rId2">
            <a:lum bright="36000"/>
          </a:blip>
          <a:srcRect/>
          <a:stretch>
            <a:fillRect/>
          </a:stretch>
        </p:blipFill>
        <p:spPr bwMode="auto">
          <a:xfrm>
            <a:off x="36513" y="0"/>
            <a:ext cx="65532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9"/>
          <p:cNvSpPr/>
          <p:nvPr userDrawn="1"/>
        </p:nvSpPr>
        <p:spPr>
          <a:xfrm>
            <a:off x="2247900" y="4244975"/>
            <a:ext cx="6858000" cy="762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7" descr="1400964918_kiev-5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213600" y="228600"/>
            <a:ext cx="1930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524000" y="3733800"/>
            <a:ext cx="7620000" cy="457200"/>
          </a:xfrm>
        </p:spPr>
        <p:txBody>
          <a:bodyPr>
            <a:normAutofit/>
          </a:bodyPr>
          <a:lstStyle>
            <a:lvl1pPr>
              <a:defRPr sz="1800" b="1">
                <a:latin typeface="Bookman Old Style" pitchFamily="18" charset="0"/>
              </a:defRPr>
            </a:lvl1pPr>
          </a:lstStyle>
          <a:p>
            <a:r>
              <a:rPr lang="en-US" dirty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>
          <a:xfrm>
            <a:off x="609600" y="1219200"/>
            <a:ext cx="76200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uk-UA" sz="1100" b="1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8"/>
          <p:cNvSpPr/>
          <p:nvPr userDrawn="1"/>
        </p:nvSpPr>
        <p:spPr>
          <a:xfrm>
            <a:off x="2247900" y="4244975"/>
            <a:ext cx="6858000" cy="762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>
          <a:xfrm>
            <a:off x="2133600" y="3886200"/>
            <a:ext cx="6931025" cy="312738"/>
          </a:xfrm>
        </p:spPr>
        <p:txBody>
          <a:bodyPr>
            <a:noAutofit/>
          </a:bodyPr>
          <a:lstStyle>
            <a:lvl1pPr algn="ctr">
              <a:defRPr sz="1400" b="1">
                <a:latin typeface="Bookman Old Style" pitchFamily="18" charset="0"/>
              </a:defRPr>
            </a:lvl1pPr>
            <a:lvl2pPr algn="ctr">
              <a:defRPr sz="1400">
                <a:latin typeface="Bookman Old Style" pitchFamily="18" charset="0"/>
              </a:defRPr>
            </a:lvl2pPr>
            <a:lvl3pPr algn="ctr">
              <a:defRPr sz="1400">
                <a:latin typeface="Bookman Old Style" pitchFamily="18" charset="0"/>
              </a:defRPr>
            </a:lvl3pPr>
            <a:lvl4pPr algn="ctr">
              <a:defRPr sz="1400">
                <a:latin typeface="Bookman Old Style" pitchFamily="18" charset="0"/>
              </a:defRPr>
            </a:lvl4pPr>
            <a:lvl5pPr algn="ctr">
              <a:defRPr sz="1400">
                <a:latin typeface="Bookman Old Style" pitchFamily="18" charset="0"/>
              </a:defRPr>
            </a:lvl5pPr>
          </a:lstStyle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96040C-E72B-414C-84DA-FD8605726BAA}" type="datetimeFigureOut">
              <a:rPr lang="ru-RU"/>
              <a:pPr>
                <a:defRPr/>
              </a:pPr>
              <a:t>18.02.2021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CB5D0F28-ABCE-43FA-998D-C6FFAA85A0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610600" y="0"/>
            <a:ext cx="457200" cy="685800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166688"/>
            <a:ext cx="7620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pic>
        <p:nvPicPr>
          <p:cNvPr id="1028" name="Рисунок 6" descr="index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6858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араллелограмм 8"/>
          <p:cNvSpPr/>
          <p:nvPr/>
        </p:nvSpPr>
        <p:spPr>
          <a:xfrm>
            <a:off x="152400" y="987425"/>
            <a:ext cx="2076450" cy="57150"/>
          </a:xfrm>
          <a:prstGeom prst="parallelogram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араллелограмм 12"/>
          <p:cNvSpPr/>
          <p:nvPr/>
        </p:nvSpPr>
        <p:spPr>
          <a:xfrm>
            <a:off x="2268538" y="987425"/>
            <a:ext cx="2076450" cy="57150"/>
          </a:xfrm>
          <a:prstGeom prst="parallelogram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араллелограмм 13"/>
          <p:cNvSpPr/>
          <p:nvPr/>
        </p:nvSpPr>
        <p:spPr>
          <a:xfrm>
            <a:off x="4386263" y="987425"/>
            <a:ext cx="2076450" cy="57150"/>
          </a:xfrm>
          <a:prstGeom prst="parallelogram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араллелограмм 14"/>
          <p:cNvSpPr/>
          <p:nvPr/>
        </p:nvSpPr>
        <p:spPr>
          <a:xfrm>
            <a:off x="6516688" y="987425"/>
            <a:ext cx="2076450" cy="57150"/>
          </a:xfrm>
          <a:prstGeom prst="parallelogram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3" name="Текст 17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74088" y="6534150"/>
            <a:ext cx="536575" cy="30638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1C4FAB3-026A-42A7-A870-D8FDEC3621F9}" type="slidenum">
              <a:rPr lang="ru-RU" sz="1400">
                <a:solidFill>
                  <a:schemeClr val="bg1"/>
                </a:solidFill>
                <a:latin typeface="Bookman Old Style" pitchFamily="18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8610600" y="6477000"/>
            <a:ext cx="4572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4" r:id="rId3"/>
    <p:sldLayoutId id="2147483655" r:id="rId4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1600" b="1" kern="1200">
          <a:solidFill>
            <a:schemeClr val="tx1"/>
          </a:solidFill>
          <a:latin typeface="Bookman Old Style" pitchFamily="18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Bookman Old Styl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Заголовок 1"/>
          <p:cNvSpPr>
            <a:spLocks noGrp="1"/>
          </p:cNvSpPr>
          <p:nvPr>
            <p:ph type="ctrTitle"/>
          </p:nvPr>
        </p:nvSpPr>
        <p:spPr>
          <a:xfrm>
            <a:off x="184150" y="2492375"/>
            <a:ext cx="9358313" cy="2305050"/>
          </a:xfrm>
        </p:spPr>
        <p:txBody>
          <a:bodyPr/>
          <a:lstStyle/>
          <a:p>
            <a:r>
              <a:rPr lang="uk-UA" sz="3000" smtClean="0">
                <a:solidFill>
                  <a:schemeClr val="tx2"/>
                </a:solidFill>
              </a:rPr>
              <a:t>ДУМКИ НАСЕЛЕННЯ МІСТА КАМ’ЯНСЬКОГО </a:t>
            </a:r>
            <a:br>
              <a:rPr lang="uk-UA" sz="3000" smtClean="0">
                <a:solidFill>
                  <a:schemeClr val="tx2"/>
                </a:solidFill>
              </a:rPr>
            </a:br>
            <a:r>
              <a:rPr lang="uk-UA" sz="3000" smtClean="0">
                <a:solidFill>
                  <a:schemeClr val="tx2"/>
                </a:solidFill>
              </a:rPr>
              <a:t>ЩОДО ДЕЯКИХ АСПЕКТІВ ДОБРОЧЕСНОСТІ</a:t>
            </a:r>
            <a:br>
              <a:rPr lang="uk-UA" sz="3000" smtClean="0">
                <a:solidFill>
                  <a:schemeClr val="tx2"/>
                </a:solidFill>
              </a:rPr>
            </a:br>
            <a:r>
              <a:rPr lang="uk-UA" sz="3000" smtClean="0">
                <a:solidFill>
                  <a:schemeClr val="tx2"/>
                </a:solidFill>
              </a:rPr>
              <a:t/>
            </a:r>
            <a:br>
              <a:rPr lang="uk-UA" sz="3000" smtClean="0">
                <a:solidFill>
                  <a:schemeClr val="tx2"/>
                </a:solidFill>
              </a:rPr>
            </a:br>
            <a:r>
              <a:rPr lang="uk-UA" sz="3000" smtClean="0">
                <a:solidFill>
                  <a:schemeClr val="tx2"/>
                </a:solidFill>
              </a:rPr>
              <a:t>результати соціологічного опитування </a:t>
            </a:r>
            <a:endParaRPr lang="uk-UA" sz="3000" i="1" smtClean="0">
              <a:solidFill>
                <a:schemeClr val="tx2"/>
              </a:solidFill>
            </a:endParaRPr>
          </a:p>
        </p:txBody>
      </p:sp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184150" y="5229225"/>
            <a:ext cx="8005763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002060"/>
                </a:solidFill>
                <a:latin typeface="Bookman Old Style" pitchFamily="18" charset="0"/>
              </a:rPr>
              <a:t>Київський міжнародний інститут соціології</a:t>
            </a:r>
          </a:p>
          <a:p>
            <a:r>
              <a:rPr lang="uk-UA" sz="1500" b="1" i="1">
                <a:solidFill>
                  <a:srgbClr val="002060"/>
                </a:solidFill>
                <a:latin typeface="Bookman Old Style" pitchFamily="18" charset="0"/>
              </a:rPr>
              <a:t>на замовлення та у співпраці з </a:t>
            </a:r>
          </a:p>
          <a:p>
            <a:r>
              <a:rPr lang="uk-UA" b="1">
                <a:solidFill>
                  <a:srgbClr val="002060"/>
                </a:solidFill>
                <a:latin typeface="Bookman Old Style" pitchFamily="18" charset="0"/>
              </a:rPr>
              <a:t>Антикорупційною ініціативою ЄС в Україні (</a:t>
            </a:r>
            <a:r>
              <a:rPr lang="en-US" b="1">
                <a:solidFill>
                  <a:srgbClr val="002060"/>
                </a:solidFill>
                <a:latin typeface="Bookman Old Style" pitchFamily="18" charset="0"/>
              </a:rPr>
              <a:t>EUACI)</a:t>
            </a:r>
            <a:endParaRPr lang="uk-UA" b="1">
              <a:solidFill>
                <a:srgbClr val="002060"/>
              </a:solidFill>
              <a:latin typeface="Bookman Old Style" pitchFamily="18" charset="0"/>
            </a:endParaRPr>
          </a:p>
          <a:p>
            <a:endParaRPr lang="uk-UA" sz="1400" i="1">
              <a:latin typeface="Bookman Old Style" pitchFamily="18" charset="0"/>
            </a:endParaRPr>
          </a:p>
          <a:p>
            <a:r>
              <a:rPr lang="uk-UA" sz="1400" i="1">
                <a:latin typeface="Bookman Old Style" pitchFamily="18" charset="0"/>
              </a:rPr>
              <a:t>Грудень 2020</a:t>
            </a:r>
            <a:r>
              <a:rPr lang="en-GB" sz="1400" i="1">
                <a:latin typeface="Bookman Old Style" pitchFamily="18" charset="0"/>
              </a:rPr>
              <a:t> </a:t>
            </a:r>
            <a:r>
              <a:rPr lang="uk-UA" sz="1400" i="1">
                <a:latin typeface="Bookman Old Style" pitchFamily="18" charset="0"/>
              </a:rPr>
              <a:t>року</a:t>
            </a:r>
            <a:endParaRPr lang="ru-RU" sz="1400" i="1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827088" y="260350"/>
            <a:ext cx="7489825" cy="5048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МЕТОДОЛОГІЯ ОПИТУВАННЯ</a:t>
            </a:r>
            <a:endParaRPr lang="uk-UA" b="0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9400" y="3138488"/>
            <a:ext cx="1579563" cy="3714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/>
              <a:t>Польовий етап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18680" y="3136326"/>
            <a:ext cx="6535383" cy="36814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cs typeface="Calibri" panose="020F0502020204030204" pitchFamily="34" charset="0"/>
              </a:rPr>
              <a:t>З 13 по 28 листопада 2020 року</a:t>
            </a:r>
            <a:endParaRPr lang="en-GB" sz="1400" dirty="0">
              <a:solidFill>
                <a:schemeClr val="tx1"/>
              </a:solidFill>
              <a:highlight>
                <a:srgbClr val="FFFF00"/>
              </a:highlight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1463" y="3651250"/>
            <a:ext cx="1595437" cy="70961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/>
              <a:t>Ваги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017713" y="3648075"/>
            <a:ext cx="6534150" cy="7239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1400">
                <a:solidFill>
                  <a:schemeClr val="tx1"/>
                </a:solidFill>
              </a:rPr>
              <a:t>Дані були зважені з урахуванням статево-вікової структури постійного населення міста за даними Державної служби статистики станом на 01.01.2020 р.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9400" y="2124075"/>
            <a:ext cx="1579563" cy="3730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/>
              <a:t>Розмір вибірки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9400" y="2624138"/>
            <a:ext cx="1579563" cy="3714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/>
              <a:t>Метод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9400" y="1557338"/>
            <a:ext cx="1579563" cy="431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/>
              <a:t>Цільова група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017713" y="1557338"/>
            <a:ext cx="6534150" cy="431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1400">
                <a:solidFill>
                  <a:srgbClr val="000000"/>
                </a:solidFill>
              </a:rPr>
              <a:t>Повнолітні жителі (18+) міста Кам’янського</a:t>
            </a:r>
            <a:r>
              <a:rPr lang="en-US" sz="1400">
                <a:solidFill>
                  <a:srgbClr val="000000"/>
                </a:solidFill>
              </a:rPr>
              <a:t> (</a:t>
            </a:r>
            <a:r>
              <a:rPr lang="uk-UA" sz="1400">
                <a:solidFill>
                  <a:srgbClr val="000000"/>
                </a:solidFill>
              </a:rPr>
              <a:t>Дніпропетровська область)</a:t>
            </a:r>
            <a:endParaRPr lang="uk-UA" sz="1400" u="sng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17713" y="2122488"/>
            <a:ext cx="6534150" cy="3714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1400">
                <a:solidFill>
                  <a:srgbClr val="000000"/>
                </a:solidFill>
              </a:rPr>
              <a:t>1004 опитаних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017713" y="2624138"/>
            <a:ext cx="6534150" cy="368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1400">
                <a:solidFill>
                  <a:srgbClr val="000000"/>
                </a:solidFill>
              </a:rPr>
              <a:t>Телефонне опитування з використанням комп'ютера (САТІ)</a:t>
            </a:r>
          </a:p>
        </p:txBody>
      </p:sp>
      <p:pic>
        <p:nvPicPr>
          <p:cNvPr id="10252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TextBox 20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400" b="1">
                <a:solidFill>
                  <a:schemeClr val="bg1"/>
                </a:solidFill>
                <a:latin typeface="Bookman Old Style" pitchFamily="18" charset="0"/>
              </a:rPr>
              <a:t>МЕТОДОЛОГІЯ ОПИТУВАННЯ</a:t>
            </a:r>
            <a:endParaRPr lang="ru-RU" sz="1400" b="1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/>
            </a:extLst>
          </p:cNvPr>
          <p:cNvSpPr/>
          <p:nvPr/>
        </p:nvSpPr>
        <p:spPr>
          <a:xfrm>
            <a:off x="280988" y="4513263"/>
            <a:ext cx="1593850" cy="3619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/>
              <a:t>Похибка вибірки</a:t>
            </a:r>
          </a:p>
        </p:txBody>
      </p:sp>
      <p:sp>
        <p:nvSpPr>
          <p:cNvPr id="23" name="Прямоугольник 22">
            <a:extLst>
              <a:ext uri="{FF2B5EF4-FFF2-40B4-BE49-F238E27FC236}"/>
            </a:extLst>
          </p:cNvPr>
          <p:cNvSpPr/>
          <p:nvPr/>
        </p:nvSpPr>
        <p:spPr>
          <a:xfrm>
            <a:off x="2017713" y="4489450"/>
            <a:ext cx="6534150" cy="3794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1400">
                <a:solidFill>
                  <a:schemeClr val="tx1"/>
                </a:solidFill>
              </a:rPr>
              <a:t>3,</a:t>
            </a:r>
            <a:r>
              <a:rPr lang="en-US" sz="1400">
                <a:solidFill>
                  <a:schemeClr val="tx1"/>
                </a:solidFill>
              </a:rPr>
              <a:t>1</a:t>
            </a:r>
            <a:r>
              <a:rPr lang="uk-UA" sz="1400">
                <a:solidFill>
                  <a:schemeClr val="tx1"/>
                </a:solidFill>
              </a:rPr>
              <a:t>% (з імовірністю 0,95 і без урахування дизайн-ефекту) </a:t>
            </a:r>
          </a:p>
        </p:txBody>
      </p:sp>
      <p:pic>
        <p:nvPicPr>
          <p:cNvPr id="1025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4978400"/>
            <a:ext cx="1871663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Текст 1"/>
          <p:cNvSpPr>
            <a:spLocks noGrp="1"/>
          </p:cNvSpPr>
          <p:nvPr>
            <p:ph type="body" sz="quarter" idx="10"/>
          </p:nvPr>
        </p:nvSpPr>
        <p:spPr>
          <a:xfrm>
            <a:off x="2124075" y="1989138"/>
            <a:ext cx="6931025" cy="2232025"/>
          </a:xfrm>
        </p:spPr>
        <p:txBody>
          <a:bodyPr anchor="ctr"/>
          <a:lstStyle/>
          <a:p>
            <a:pPr algn="r">
              <a:buFont typeface="Arial" charset="0"/>
              <a:buNone/>
            </a:pPr>
            <a:r>
              <a:rPr lang="uk-UA" sz="3000" smtClean="0"/>
              <a:t>РОЗДІЛ І.</a:t>
            </a:r>
          </a:p>
          <a:p>
            <a:pPr algn="r">
              <a:buFont typeface="Arial" charset="0"/>
              <a:buNone/>
            </a:pPr>
            <a:r>
              <a:rPr lang="uk-UA" sz="3000" smtClean="0"/>
              <a:t> </a:t>
            </a:r>
          </a:p>
          <a:p>
            <a:pPr algn="r">
              <a:buFont typeface="Arial" charset="0"/>
              <a:buNone/>
            </a:pPr>
            <a:r>
              <a:rPr lang="uk-UA" sz="3000" smtClean="0">
                <a:solidFill>
                  <a:schemeClr val="tx2"/>
                </a:solidFill>
              </a:rPr>
              <a:t>ОСНОВНІ ХАРАКТЕРИСТИКИ ОПИТАНИХ</a:t>
            </a:r>
            <a:endParaRPr lang="ru-RU" sz="3000" smtClean="0">
              <a:solidFill>
                <a:schemeClr val="tx2"/>
              </a:solidFill>
            </a:endParaRPr>
          </a:p>
        </p:txBody>
      </p:sp>
      <p:pic>
        <p:nvPicPr>
          <p:cNvPr id="12290" name="Рисунок 3" descr="Группа люд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76250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051550" cy="685800"/>
          </a:xfrm>
        </p:spPr>
        <p:txBody>
          <a:bodyPr/>
          <a:lstStyle/>
          <a:p>
            <a:r>
              <a:rPr lang="uk-UA" smtClean="0"/>
              <a:t>СОЦІАЛЬНО-ДЕМОГРАФІЧНІ ХАРАКТЕРИСТИКИ</a:t>
            </a:r>
            <a:endParaRPr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395288" y="2133600"/>
            <a:ext cx="7921625" cy="4532313"/>
          </a:xfrm>
        </p:spPr>
        <p:txBody>
          <a:bodyPr lIns="0" tIns="0" rIns="0" bIns="0"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dirty="0">
                <a:latin typeface="Bookman Old Style" pitchFamily="18" charset="0"/>
              </a:rPr>
              <a:t>За рівнем освіти:</a:t>
            </a:r>
            <a:r>
              <a:rPr sz="1600" b="0" dirty="0">
                <a:latin typeface="Bookman Old Style" pitchFamily="18" charset="0"/>
              </a:rPr>
              <a:t>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48,0% мають вищу освіту (бакалавр, спеціаліст, магістр, науковий ступінь),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43,1% – спеціальну або професійну (ПТУ, ліцей, технікум, коледж),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7,8% – повну середню загальну,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0,9% – початкову або неповну середню.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dirty="0">
                <a:latin typeface="Bookman Old Style" pitchFamily="18" charset="0"/>
              </a:rPr>
              <a:t>За статусом зайнятості:</a:t>
            </a:r>
            <a:r>
              <a:rPr sz="1600" b="0" dirty="0">
                <a:latin typeface="Bookman Old Style" pitchFamily="18" charset="0"/>
              </a:rPr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53,5% опитаних працюють: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16,0% – у бюджетній сфері,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28,6% – у недержавній / приватній сфері,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9,0% – </a:t>
            </a:r>
            <a:r>
              <a:rPr sz="1600" b="0" dirty="0" err="1">
                <a:latin typeface="Bookman Old Style" pitchFamily="18" charset="0"/>
              </a:rPr>
              <a:t>самозайняті</a:t>
            </a:r>
            <a:r>
              <a:rPr sz="1600" b="0" dirty="0">
                <a:latin typeface="Bookman Old Style" pitchFamily="18" charset="0"/>
              </a:rPr>
              <a:t>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45,2%</a:t>
            </a:r>
            <a:r>
              <a:rPr sz="1600" b="0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sz="1600" b="0" dirty="0">
                <a:latin typeface="Bookman Old Style" pitchFamily="18" charset="0"/>
              </a:rPr>
              <a:t>не працюють: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</a:t>
            </a:r>
            <a:r>
              <a:rPr lang="en-US" sz="1600" b="0" dirty="0">
                <a:latin typeface="Bookman Old Style" pitchFamily="18" charset="0"/>
              </a:rPr>
              <a:t>29</a:t>
            </a:r>
            <a:r>
              <a:rPr sz="1600" b="0" dirty="0">
                <a:latin typeface="Bookman Old Style" pitchFamily="18" charset="0"/>
              </a:rPr>
              <a:t>,</a:t>
            </a:r>
            <a:r>
              <a:rPr lang="en-US" sz="1600" b="0" dirty="0">
                <a:latin typeface="Bookman Old Style" pitchFamily="18" charset="0"/>
              </a:rPr>
              <a:t>0</a:t>
            </a:r>
            <a:r>
              <a:rPr sz="1600" b="0" dirty="0">
                <a:latin typeface="Bookman Old Style" pitchFamily="18" charset="0"/>
              </a:rPr>
              <a:t>% пенсіонери,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</a:t>
            </a:r>
            <a:r>
              <a:rPr lang="en-US" sz="1600" b="0" dirty="0">
                <a:latin typeface="Bookman Old Style" pitchFamily="18" charset="0"/>
              </a:rPr>
              <a:t>6</a:t>
            </a:r>
            <a:r>
              <a:rPr sz="1600" b="0" dirty="0">
                <a:latin typeface="Bookman Old Style" pitchFamily="18" charset="0"/>
              </a:rPr>
              <a:t>,</a:t>
            </a:r>
            <a:r>
              <a:rPr lang="en-US" sz="1600" b="0" dirty="0">
                <a:latin typeface="Bookman Old Style" pitchFamily="18" charset="0"/>
              </a:rPr>
              <a:t>3</a:t>
            </a:r>
            <a:r>
              <a:rPr sz="1600" b="0" dirty="0">
                <a:latin typeface="Bookman Old Style" pitchFamily="18" charset="0"/>
              </a:rPr>
              <a:t>% не працюють і не шукають роботу,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</a:t>
            </a:r>
            <a:r>
              <a:rPr lang="en-US" sz="1600" b="0" dirty="0">
                <a:latin typeface="Bookman Old Style" pitchFamily="18" charset="0"/>
              </a:rPr>
              <a:t>5</a:t>
            </a:r>
            <a:r>
              <a:rPr sz="1600" b="0" dirty="0">
                <a:latin typeface="Bookman Old Style" pitchFamily="18" charset="0"/>
              </a:rPr>
              <a:t>,</a:t>
            </a:r>
            <a:r>
              <a:rPr lang="en-US" sz="1600" b="0" dirty="0">
                <a:latin typeface="Bookman Old Style" pitchFamily="18" charset="0"/>
              </a:rPr>
              <a:t>6</a:t>
            </a:r>
            <a:r>
              <a:rPr sz="1600" b="0" dirty="0">
                <a:latin typeface="Bookman Old Style" pitchFamily="18" charset="0"/>
              </a:rPr>
              <a:t>% тимчасово безробітні / шукають роботу,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</a:t>
            </a:r>
            <a:r>
              <a:rPr lang="en-US" sz="1600" b="0" dirty="0">
                <a:latin typeface="Bookman Old Style" pitchFamily="18" charset="0"/>
              </a:rPr>
              <a:t>2</a:t>
            </a:r>
            <a:r>
              <a:rPr sz="1600" b="0" dirty="0">
                <a:latin typeface="Bookman Old Style" pitchFamily="18" charset="0"/>
              </a:rPr>
              <a:t>,</a:t>
            </a:r>
            <a:r>
              <a:rPr lang="en-US" sz="1600" b="0" dirty="0">
                <a:latin typeface="Bookman Old Style" pitchFamily="18" charset="0"/>
              </a:rPr>
              <a:t>8</a:t>
            </a:r>
            <a:r>
              <a:rPr sz="1600" b="0" dirty="0">
                <a:latin typeface="Bookman Old Style" pitchFamily="18" charset="0"/>
              </a:rPr>
              <a:t>% навчаються,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	1,</a:t>
            </a:r>
            <a:r>
              <a:rPr lang="en-US" sz="1600" b="0" dirty="0">
                <a:latin typeface="Bookman Old Style" pitchFamily="18" charset="0"/>
              </a:rPr>
              <a:t>5</a:t>
            </a:r>
            <a:r>
              <a:rPr sz="1600" b="0" dirty="0">
                <a:latin typeface="Bookman Old Style" pitchFamily="18" charset="0"/>
              </a:rPr>
              <a:t>% – непрацездатні.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dirty="0">
                <a:latin typeface="Bookman Old Style" pitchFamily="18" charset="0"/>
              </a:rPr>
              <a:t>За самооцінкою фінансового становища родини</a:t>
            </a:r>
            <a:r>
              <a:rPr lang="en-US" sz="1600" dirty="0">
                <a:latin typeface="Bookman Old Style" pitchFamily="18" charset="0"/>
              </a:rPr>
              <a:t>: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5,7% не вистачає грошей навіть на їжу,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35,4% вистачає лише на їжу, а купувати одяг вже складно,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37,4% мають достатньо коштів на їжу, одяг та невеликі заощадження, </a:t>
            </a:r>
            <a:endParaRPr lang="en-US"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17,7% – можуть дозволити собі купувати певні дорогі речі або суттєво заощаджувати.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sz="1600" b="0" dirty="0">
              <a:latin typeface="Bookman Old Style" pitchFamily="18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dirty="0">
                <a:latin typeface="Bookman Old Style" pitchFamily="18" charset="0"/>
              </a:rPr>
              <a:t>Середній розмір домогосподарства</a:t>
            </a:r>
            <a:r>
              <a:rPr lang="en-US" sz="1600" dirty="0">
                <a:latin typeface="Bookman Old Style" pitchFamily="18" charset="0"/>
              </a:rPr>
              <a:t>:</a:t>
            </a:r>
            <a:r>
              <a:rPr sz="1600" b="0" dirty="0">
                <a:latin typeface="Bookman Old Style" pitchFamily="18" charset="0"/>
              </a:rPr>
              <a:t> 2,9 особи.</a:t>
            </a:r>
          </a:p>
        </p:txBody>
      </p:sp>
      <p:sp>
        <p:nvSpPr>
          <p:cNvPr id="13315" name="TextBox 16"/>
          <p:cNvSpPr txBox="1">
            <a:spLocks noChangeArrowheads="1"/>
          </p:cNvSpPr>
          <p:nvPr/>
        </p:nvSpPr>
        <p:spPr bwMode="auto">
          <a:xfrm rot="5400000">
            <a:off x="6137275" y="3235325"/>
            <a:ext cx="5407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400" b="1">
                <a:solidFill>
                  <a:schemeClr val="bg1"/>
                </a:solidFill>
                <a:latin typeface="Bookman Old Style" pitchFamily="18" charset="0"/>
              </a:rPr>
              <a:t>РОЗДІЛ І. ОСНОВНІ ХАРАКТЕРИСТИКИ ОПИТАНИХ</a:t>
            </a:r>
          </a:p>
        </p:txBody>
      </p:sp>
      <p:sp>
        <p:nvSpPr>
          <p:cNvPr id="13316" name="TextBox 1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pic>
        <p:nvPicPr>
          <p:cNvPr id="13317" name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539750" y="1308100"/>
            <a:ext cx="192563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sz="1100" b="1">
                <a:latin typeface="Bookman Old Style" pitchFamily="18" charset="0"/>
              </a:rPr>
              <a:t>За статтю: </a:t>
            </a:r>
            <a:endParaRPr lang="en-US" sz="1100" b="1">
              <a:latin typeface="Bookman Old Style" pitchFamily="18" charset="0"/>
            </a:endParaRPr>
          </a:p>
          <a:p>
            <a:pPr algn="just"/>
            <a:r>
              <a:rPr lang="uk-UA" sz="1100">
                <a:latin typeface="Bookman Old Style" pitchFamily="18" charset="0"/>
              </a:rPr>
              <a:t>56,4% жінок,</a:t>
            </a:r>
            <a:endParaRPr lang="en-US" sz="1100">
              <a:latin typeface="Bookman Old Style" pitchFamily="18" charset="0"/>
            </a:endParaRPr>
          </a:p>
          <a:p>
            <a:pPr algn="just"/>
            <a:r>
              <a:rPr lang="uk-UA" sz="1100">
                <a:latin typeface="Bookman Old Style" pitchFamily="18" charset="0"/>
              </a:rPr>
              <a:t>43,6% чоловіків. </a:t>
            </a:r>
          </a:p>
        </p:txBody>
      </p:sp>
      <p:sp>
        <p:nvSpPr>
          <p:cNvPr id="13319" name="TextBox 11"/>
          <p:cNvSpPr txBox="1">
            <a:spLocks noChangeArrowheads="1"/>
          </p:cNvSpPr>
          <p:nvPr/>
        </p:nvSpPr>
        <p:spPr bwMode="auto">
          <a:xfrm>
            <a:off x="4375150" y="1193800"/>
            <a:ext cx="280035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sz="1100" b="1">
                <a:latin typeface="Bookman Old Style" pitchFamily="18" charset="0"/>
              </a:rPr>
              <a:t>За віком: </a:t>
            </a:r>
            <a:endParaRPr lang="en-US" sz="1100" b="1">
              <a:latin typeface="Bookman Old Style" pitchFamily="18" charset="0"/>
            </a:endParaRPr>
          </a:p>
          <a:p>
            <a:pPr algn="just"/>
            <a:r>
              <a:rPr lang="uk-UA" sz="1100">
                <a:latin typeface="Bookman Old Style" pitchFamily="18" charset="0"/>
              </a:rPr>
              <a:t>13,4% – 18-29 років, </a:t>
            </a:r>
            <a:endParaRPr lang="en-US" sz="1100">
              <a:latin typeface="Bookman Old Style" pitchFamily="18" charset="0"/>
            </a:endParaRPr>
          </a:p>
          <a:p>
            <a:pPr algn="just"/>
            <a:r>
              <a:rPr lang="uk-UA" sz="1100">
                <a:latin typeface="Bookman Old Style" pitchFamily="18" charset="0"/>
              </a:rPr>
              <a:t>31,6% – від 30 до 44 років, </a:t>
            </a:r>
            <a:endParaRPr lang="en-US" sz="1100">
              <a:latin typeface="Bookman Old Style" pitchFamily="18" charset="0"/>
            </a:endParaRPr>
          </a:p>
          <a:p>
            <a:pPr algn="just"/>
            <a:r>
              <a:rPr lang="uk-UA" sz="1100">
                <a:latin typeface="Bookman Old Style" pitchFamily="18" charset="0"/>
              </a:rPr>
              <a:t>26,0% – від 45 до 59 років, </a:t>
            </a:r>
            <a:endParaRPr lang="en-US" sz="1100">
              <a:latin typeface="Bookman Old Style" pitchFamily="18" charset="0"/>
            </a:endParaRPr>
          </a:p>
          <a:p>
            <a:pPr algn="just"/>
            <a:r>
              <a:rPr lang="uk-UA" sz="1100">
                <a:latin typeface="Bookman Old Style" pitchFamily="18" charset="0"/>
              </a:rPr>
              <a:t>29,1% – 60 років і старші.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Текст 1"/>
          <p:cNvSpPr>
            <a:spLocks noGrp="1"/>
          </p:cNvSpPr>
          <p:nvPr>
            <p:ph type="body" sz="quarter" idx="10"/>
          </p:nvPr>
        </p:nvSpPr>
        <p:spPr>
          <a:xfrm>
            <a:off x="827088" y="2967038"/>
            <a:ext cx="7651750" cy="431800"/>
          </a:xfrm>
        </p:spPr>
        <p:txBody>
          <a:bodyPr anchor="ctr"/>
          <a:lstStyle/>
          <a:p>
            <a:pPr algn="r">
              <a:buFont typeface="Arial" charset="0"/>
              <a:buNone/>
            </a:pPr>
            <a:r>
              <a:rPr lang="uk-UA" sz="3000" smtClean="0"/>
              <a:t>РОЗДІЛ ІІ.</a:t>
            </a:r>
          </a:p>
          <a:p>
            <a:pPr algn="r">
              <a:buFont typeface="Arial" charset="0"/>
              <a:buNone/>
            </a:pPr>
            <a:r>
              <a:rPr lang="uk-UA" sz="3000" smtClean="0"/>
              <a:t> </a:t>
            </a:r>
          </a:p>
          <a:p>
            <a:pPr algn="r">
              <a:buFont typeface="Arial" charset="0"/>
              <a:buNone/>
            </a:pPr>
            <a:r>
              <a:rPr lang="uk-UA" sz="3000" smtClean="0">
                <a:solidFill>
                  <a:schemeClr val="tx2"/>
                </a:solidFill>
              </a:rPr>
              <a:t>ЗНАННЯ ТА СПРИЙНЯТТЯ</a:t>
            </a:r>
            <a:endParaRPr lang="ru-RU" sz="3000" smtClean="0">
              <a:solidFill>
                <a:schemeClr val="tx2"/>
              </a:solidFill>
            </a:endParaRPr>
          </a:p>
        </p:txBody>
      </p:sp>
      <p:pic>
        <p:nvPicPr>
          <p:cNvPr id="14338" name="Рисунок 4" descr="Голова с шестеренка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251936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681788" cy="685800"/>
          </a:xfrm>
        </p:spPr>
        <p:txBody>
          <a:bodyPr/>
          <a:lstStyle/>
          <a:p>
            <a:r>
              <a:rPr lang="uk-UA" smtClean="0"/>
              <a:t>КОМФОРТНІСТЬ ЖИТТЯ В МІСТІ</a:t>
            </a:r>
          </a:p>
        </p:txBody>
      </p:sp>
      <p:sp>
        <p:nvSpPr>
          <p:cNvPr id="15362" name="Текст 3"/>
          <p:cNvSpPr>
            <a:spLocks noGrp="1"/>
          </p:cNvSpPr>
          <p:nvPr>
            <p:ph type="body" sz="quarter" idx="13"/>
          </p:nvPr>
        </p:nvSpPr>
        <p:spPr>
          <a:xfrm>
            <a:off x="150813" y="1125538"/>
            <a:ext cx="8281987" cy="752475"/>
          </a:xfrm>
        </p:spPr>
        <p:txBody>
          <a:bodyPr lIns="0" tIns="0" rIns="0" bIns="0"/>
          <a:lstStyle/>
          <a:p>
            <a:pPr algn="just"/>
            <a:r>
              <a:rPr sz="1600" b="0">
                <a:latin typeface="Bookman Old Style" pitchFamily="18" charset="0"/>
              </a:rPr>
              <a:t>Більше половини (52,8%) жителів міста Кам’янського вважають життя в своєму місті середньою мірою комфортним, 19,1% – скоріше комфортним, і 26,5% – скоріше некомфортним</a:t>
            </a:r>
            <a:r>
              <a:rPr lang="ru-RU" sz="1600" b="0">
                <a:latin typeface="Bookman Old Style" pitchFamily="18" charset="0"/>
              </a:rPr>
              <a:t>.</a:t>
            </a:r>
            <a:endParaRPr sz="1600" b="0">
              <a:latin typeface="Bookman Old Style" pitchFamily="18" charset="0"/>
            </a:endParaRPr>
          </a:p>
        </p:txBody>
      </p:sp>
      <p:sp>
        <p:nvSpPr>
          <p:cNvPr id="15363" name="TextBox 16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sp>
        <p:nvSpPr>
          <p:cNvPr id="15364" name="TextBox 1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19050" y="1990725"/>
            <a:ext cx="8578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Наскільки комфортним Ви вважаєте життя у Вашому місті?</a:t>
            </a:r>
          </a:p>
        </p:txBody>
      </p:sp>
      <p:pic>
        <p:nvPicPr>
          <p:cNvPr id="15366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67" name="Диаграмма 4"/>
          <p:cNvGraphicFramePr>
            <a:graphicFrameLocks/>
          </p:cNvGraphicFramePr>
          <p:nvPr/>
        </p:nvGraphicFramePr>
        <p:xfrm>
          <a:off x="250825" y="2543175"/>
          <a:ext cx="7777163" cy="3738563"/>
        </p:xfrm>
        <a:graphic>
          <a:graphicData uri="http://schemas.openxmlformats.org/presentationml/2006/ole">
            <p:oleObj spid="_x0000_s15367" r:id="rId4" imgW="7779170" imgH="373717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Місце для тексту 1"/>
          <p:cNvSpPr>
            <a:spLocks noGrp="1"/>
          </p:cNvSpPr>
          <p:nvPr>
            <p:ph type="body" sz="quarter" idx="13"/>
          </p:nvPr>
        </p:nvSpPr>
        <p:spPr>
          <a:xfrm>
            <a:off x="179388" y="1219200"/>
            <a:ext cx="8355012" cy="841375"/>
          </a:xfrm>
        </p:spPr>
        <p:txBody>
          <a:bodyPr/>
          <a:lstStyle/>
          <a:p>
            <a:pPr algn="just"/>
            <a:r>
              <a:rPr sz="1400" b="0">
                <a:latin typeface="Bookman Old Style" pitchFamily="18" charset="0"/>
              </a:rPr>
              <a:t>Із аспектів життя, за які відповідають органи місцевого самоврядування, найбільш серйозними проблемами для міста є екологія, забруднення повітря, вивезення сміття (69,0% опитаних назвали її серед дуже серйозних проблем), доступність медичних послуг належної якості (46,3%) та доступність та вартість комунальних послуг (38,5%)</a:t>
            </a:r>
            <a:r>
              <a:rPr lang="en-US" sz="1400" b="0">
                <a:latin typeface="Bookman Old Style" pitchFamily="18" charset="0"/>
              </a:rPr>
              <a:t>.</a:t>
            </a:r>
            <a:endParaRPr sz="1400" b="0">
              <a:latin typeface="Bookman Old Style" pitchFamily="18" charset="0"/>
            </a:endParaRPr>
          </a:p>
        </p:txBody>
      </p:sp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105525" cy="685800"/>
          </a:xfrm>
        </p:spPr>
        <p:txBody>
          <a:bodyPr/>
          <a:lstStyle/>
          <a:p>
            <a:r>
              <a:rPr lang="uk-UA" smtClean="0"/>
              <a:t>НАЙБІЛЬШ СЕРЙОЗНІ ПРОБЛЕМИ ДЛЯ МІСТА</a:t>
            </a:r>
          </a:p>
        </p:txBody>
      </p:sp>
      <p:graphicFrame>
        <p:nvGraphicFramePr>
          <p:cNvPr id="16387" name="Діаграма 5"/>
          <p:cNvGraphicFramePr>
            <a:graphicFrameLocks/>
          </p:cNvGraphicFramePr>
          <p:nvPr/>
        </p:nvGraphicFramePr>
        <p:xfrm>
          <a:off x="179388" y="2708275"/>
          <a:ext cx="8640762" cy="3889375"/>
        </p:xfrm>
        <a:graphic>
          <a:graphicData uri="http://schemas.openxmlformats.org/presentationml/2006/ole">
            <p:oleObj spid="_x0000_s16387" r:id="rId3" imgW="8644877" imgH="3889585" progId="Excel.Chart.8">
              <p:embed/>
            </p:oleObj>
          </a:graphicData>
        </a:graphic>
      </p:graphicFrame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1195388" y="2163763"/>
            <a:ext cx="7056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0033CC"/>
                </a:solidFill>
                <a:latin typeface="Bookman Old Style" pitchFamily="18" charset="0"/>
              </a:rPr>
              <a:t>Що з переліченого Ви вважаєте дуже серйозною проблемою для міста?</a:t>
            </a:r>
            <a:endParaRPr lang="ru-RU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16389" name="TextBox 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16390" name="TextBox 8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pic>
        <p:nvPicPr>
          <p:cNvPr id="16391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Місце для тексту 1"/>
          <p:cNvSpPr>
            <a:spLocks noGrp="1"/>
          </p:cNvSpPr>
          <p:nvPr>
            <p:ph type="body" sz="quarter" idx="13"/>
          </p:nvPr>
        </p:nvSpPr>
        <p:spPr>
          <a:xfrm>
            <a:off x="179388" y="1125538"/>
            <a:ext cx="8355012" cy="1544637"/>
          </a:xfrm>
        </p:spPr>
        <p:txBody>
          <a:bodyPr/>
          <a:lstStyle/>
          <a:p>
            <a:pPr algn="l"/>
            <a:r>
              <a:rPr sz="1200" b="0">
                <a:latin typeface="Bookman Old Style" pitchFamily="18" charset="0"/>
              </a:rPr>
              <a:t>У більшості мешканці міста середньою мірою задоволені різними аспектами місцевої влади:</a:t>
            </a:r>
          </a:p>
          <a:p>
            <a:pPr lvl="1"/>
            <a:r>
              <a:rPr lang="uk-UA" sz="1200" smtClean="0">
                <a:latin typeface="Bookman Old Style" pitchFamily="18" charset="0"/>
              </a:rPr>
              <a:t>14,6% мають високу довіру до органів місцевого самоврядування, 54,4% – середню, 25,9% – низьку;</a:t>
            </a:r>
          </a:p>
          <a:p>
            <a:pPr lvl="1"/>
            <a:r>
              <a:rPr lang="uk-UA" sz="1200" smtClean="0">
                <a:latin typeface="Bookman Old Style" pitchFamily="18" charset="0"/>
              </a:rPr>
              <a:t>19,2% високо оцінюють ефективність діяльності місцевої влади у напрямку поліпшення життя людей, 53,6% оцінюють її як середню, 23,3% – як низьку;</a:t>
            </a:r>
          </a:p>
          <a:p>
            <a:pPr lvl="1"/>
            <a:r>
              <a:rPr lang="uk-UA" sz="1200" smtClean="0">
                <a:latin typeface="Bookman Old Style" pitchFamily="18" charset="0"/>
              </a:rPr>
              <a:t>12,1% опитаних дали високу оцінку відкритості місцевої влади та підзвітності її жителям міста, 41,6% вважають її посередньою, і 31,9% – низькою</a:t>
            </a:r>
          </a:p>
          <a:p>
            <a:pPr algn="l"/>
            <a:endParaRPr sz="1000" b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249988" cy="685800"/>
          </a:xfrm>
        </p:spPr>
        <p:txBody>
          <a:bodyPr/>
          <a:lstStyle/>
          <a:p>
            <a:r>
              <a:rPr lang="uk-UA" smtClean="0"/>
              <a:t>ОЦІНКА АСПЕКТІВ МІСЦЕВОГО САМОВРЯДУВАННЯ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1195388" y="2670175"/>
            <a:ext cx="7056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0033CC"/>
                </a:solidFill>
                <a:latin typeface="Bookman Old Style" pitchFamily="18" charset="0"/>
              </a:rPr>
              <a:t>Оцініть</a:t>
            </a:r>
            <a:r>
              <a:rPr lang="ru-RU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b="1">
                <a:solidFill>
                  <a:srgbClr val="0033CC"/>
                </a:solidFill>
                <a:latin typeface="Bookman Old Style" pitchFamily="18" charset="0"/>
              </a:rPr>
              <a:t>деякі аспекти органів місцевого самоврядування. Як би Ви оцінили: </a:t>
            </a:r>
          </a:p>
        </p:txBody>
      </p:sp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graphicFrame>
        <p:nvGraphicFramePr>
          <p:cNvPr id="17413" name="Диаграмма 4"/>
          <p:cNvGraphicFramePr>
            <a:graphicFrameLocks/>
          </p:cNvGraphicFramePr>
          <p:nvPr/>
        </p:nvGraphicFramePr>
        <p:xfrm>
          <a:off x="179388" y="3316288"/>
          <a:ext cx="8280400" cy="3349625"/>
        </p:xfrm>
        <a:graphic>
          <a:graphicData uri="http://schemas.openxmlformats.org/presentationml/2006/ole">
            <p:oleObj spid="_x0000_s17413" r:id="rId3" imgW="8285182" imgH="3346994" progId="Excel.Chart.8">
              <p:embed/>
            </p:oleObj>
          </a:graphicData>
        </a:graphic>
      </p:graphicFrame>
      <p:sp>
        <p:nvSpPr>
          <p:cNvPr id="17414" name="TextBox 8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pic>
        <p:nvPicPr>
          <p:cNvPr id="17415" name="Рисунок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Місце для тексту 1"/>
          <p:cNvSpPr>
            <a:spLocks noGrp="1"/>
          </p:cNvSpPr>
          <p:nvPr>
            <p:ph type="body" sz="quarter" idx="13"/>
          </p:nvPr>
        </p:nvSpPr>
        <p:spPr>
          <a:xfrm>
            <a:off x="179388" y="981075"/>
            <a:ext cx="8355012" cy="1295400"/>
          </a:xfrm>
        </p:spPr>
        <p:txBody>
          <a:bodyPr/>
          <a:lstStyle/>
          <a:p>
            <a:pPr algn="just"/>
            <a:r>
              <a:rPr sz="1300" b="0">
                <a:latin typeface="Bookman Old Style" pitchFamily="18" charset="0"/>
              </a:rPr>
              <a:t>Із запропонованого переліку ситуацій найбільш одностайно жителі міста вважають корупцією ситуацію, коли депутат бере участь в голосуванні з питання, яке може бути пов’язане із бізнес-інтересами члена родини.</a:t>
            </a:r>
          </a:p>
          <a:p>
            <a:pPr algn="just"/>
            <a:r>
              <a:rPr sz="1300" b="0">
                <a:latin typeface="Bookman Old Style" pitchFamily="18" charset="0"/>
              </a:rPr>
              <a:t>Ситуації, коли люди дають невелику винагороду на знак вдячності за отримані послуги, більшість жителів міста не вважають корупцією.</a:t>
            </a:r>
            <a:endParaRPr sz="1300" b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8434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051550" cy="685800"/>
          </a:xfrm>
        </p:spPr>
        <p:txBody>
          <a:bodyPr/>
          <a:lstStyle/>
          <a:p>
            <a:r>
              <a:rPr lang="uk-UA" smtClean="0"/>
              <a:t>УЯВЛЕННЯ ПРО ТЕ, ЩО Є КОРУПЦІЄЮ</a:t>
            </a:r>
          </a:p>
        </p:txBody>
      </p:sp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1195388" y="2163763"/>
            <a:ext cx="7056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0033CC"/>
                </a:solidFill>
                <a:latin typeface="Bookman Old Style" pitchFamily="18" charset="0"/>
              </a:rPr>
              <a:t>Чи вважаєте Ви корупцією такі ситуації</a:t>
            </a:r>
            <a:r>
              <a:rPr lang="en-US" b="1">
                <a:solidFill>
                  <a:srgbClr val="0033CC"/>
                </a:solidFill>
                <a:latin typeface="Bookman Old Style" pitchFamily="18" charset="0"/>
              </a:rPr>
              <a:t>: </a:t>
            </a:r>
          </a:p>
        </p:txBody>
      </p:sp>
      <p:sp>
        <p:nvSpPr>
          <p:cNvPr id="18436" name="TextBox 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graphicFrame>
        <p:nvGraphicFramePr>
          <p:cNvPr id="18437" name="Диаграмма 4"/>
          <p:cNvGraphicFramePr>
            <a:graphicFrameLocks/>
          </p:cNvGraphicFramePr>
          <p:nvPr/>
        </p:nvGraphicFramePr>
        <p:xfrm>
          <a:off x="179388" y="2532063"/>
          <a:ext cx="8280400" cy="4133850"/>
        </p:xfrm>
        <a:graphic>
          <a:graphicData uri="http://schemas.openxmlformats.org/presentationml/2006/ole">
            <p:oleObj spid="_x0000_s18437" r:id="rId3" imgW="8285182" imgH="4133446" progId="Excel.Chart.8">
              <p:embed/>
            </p:oleObj>
          </a:graphicData>
        </a:graphic>
      </p:graphicFrame>
      <p:sp>
        <p:nvSpPr>
          <p:cNvPr id="18438" name="TextBox 8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pic>
        <p:nvPicPr>
          <p:cNvPr id="18439" name="Рисунок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051550" cy="685800"/>
          </a:xfrm>
        </p:spPr>
        <p:txBody>
          <a:bodyPr/>
          <a:lstStyle/>
          <a:p>
            <a:r>
              <a:rPr lang="uk-UA" smtClean="0"/>
              <a:t>УЯВЛЕННЯ ПРО ЗМІНУ РІВНЯ КОРУПЦІЇ ЗА ОСТАННІ 12 МІСЯЦІВ</a:t>
            </a:r>
          </a:p>
        </p:txBody>
      </p:sp>
      <p:sp>
        <p:nvSpPr>
          <p:cNvPr id="19458" name="Текст 3"/>
          <p:cNvSpPr>
            <a:spLocks noGrp="1"/>
          </p:cNvSpPr>
          <p:nvPr>
            <p:ph type="body" sz="quarter" idx="13"/>
          </p:nvPr>
        </p:nvSpPr>
        <p:spPr>
          <a:xfrm>
            <a:off x="150813" y="1125538"/>
            <a:ext cx="8281987" cy="752475"/>
          </a:xfrm>
        </p:spPr>
        <p:txBody>
          <a:bodyPr lIns="0" tIns="0" rIns="0" bIns="0"/>
          <a:lstStyle/>
          <a:p>
            <a:pPr algn="just"/>
            <a:r>
              <a:rPr sz="1600" b="0">
                <a:latin typeface="Bookman Old Style" pitchFamily="18" charset="0"/>
              </a:rPr>
              <a:t>На думку майже половини респондентів (48,1%), рівень корупції у їхньому місті за останні 12 місяців не змінився, однак 13,5% помітили його зростання, а ще 10,7% схильні думати, що він скоротився.</a:t>
            </a:r>
          </a:p>
        </p:txBody>
      </p:sp>
      <p:sp>
        <p:nvSpPr>
          <p:cNvPr id="19459" name="TextBox 16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sp>
        <p:nvSpPr>
          <p:cNvPr id="19460" name="TextBox 17"/>
          <p:cNvSpPr txBox="1">
            <a:spLocks noChangeArrowheads="1"/>
          </p:cNvSpPr>
          <p:nvPr/>
        </p:nvSpPr>
        <p:spPr bwMode="auto">
          <a:xfrm>
            <a:off x="-12700" y="6583363"/>
            <a:ext cx="8610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  <a:p>
            <a:r>
              <a:rPr lang="uk-UA" sz="1100" i="1">
                <a:latin typeface="Bookman Old Style" pitchFamily="18" charset="0"/>
              </a:rPr>
              <a:t> </a:t>
            </a:r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9050" y="1990725"/>
            <a:ext cx="8578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На Вашу думку, як змінився рівень корупції у Вашому місті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pic>
        <p:nvPicPr>
          <p:cNvPr id="19462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463" name="Диаграмма 4"/>
          <p:cNvGraphicFramePr>
            <a:graphicFrameLocks/>
          </p:cNvGraphicFramePr>
          <p:nvPr/>
        </p:nvGraphicFramePr>
        <p:xfrm>
          <a:off x="250825" y="2543175"/>
          <a:ext cx="7777163" cy="3738563"/>
        </p:xfrm>
        <a:graphic>
          <a:graphicData uri="http://schemas.openxmlformats.org/presentationml/2006/ole">
            <p:oleObj spid="_x0000_s19463" r:id="rId4" imgW="7779170" imgH="3737172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Місце для тексту 1"/>
          <p:cNvSpPr>
            <a:spLocks noGrp="1"/>
          </p:cNvSpPr>
          <p:nvPr>
            <p:ph type="body" sz="quarter" idx="13"/>
          </p:nvPr>
        </p:nvSpPr>
        <p:spPr>
          <a:xfrm>
            <a:off x="179388" y="1219200"/>
            <a:ext cx="8355012" cy="804863"/>
          </a:xfrm>
        </p:spPr>
        <p:txBody>
          <a:bodyPr/>
          <a:lstStyle/>
          <a:p>
            <a:pPr algn="just"/>
            <a:r>
              <a:rPr sz="1600" b="0">
                <a:latin typeface="Bookman Old Style" pitchFamily="18" charset="0"/>
              </a:rPr>
              <a:t>Найбільш корумпованими сферами муніципальних послуг, на думку мешканців міста, є охорона здоров'я (серед трьох найбільш корумпованих сфер цю сферу назвали 35,7%), приватизація, володіння та користування землею (29,6%), отримання різних дозволів у органах влади (24,1%) та підключення чи ремонт комунальних послуг або зв‘язку (21,3%).</a:t>
            </a:r>
          </a:p>
        </p:txBody>
      </p:sp>
      <p:sp>
        <p:nvSpPr>
          <p:cNvPr id="20482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5943600" cy="685800"/>
          </a:xfrm>
        </p:spPr>
        <p:txBody>
          <a:bodyPr/>
          <a:lstStyle/>
          <a:p>
            <a:r>
              <a:rPr lang="uk-UA" smtClean="0"/>
              <a:t>УЯВЛЕННЯ ПРО ТЕ, ЯКІ СФЕРИ МУНІЦИПАЛЬНИХ ПОСУГ Є НАЙБІЛЬШ КОРУМПОВАНИМИ</a:t>
            </a:r>
          </a:p>
        </p:txBody>
      </p:sp>
      <p:graphicFrame>
        <p:nvGraphicFramePr>
          <p:cNvPr id="20483" name="Діаграма 5"/>
          <p:cNvGraphicFramePr>
            <a:graphicFrameLocks/>
          </p:cNvGraphicFramePr>
          <p:nvPr/>
        </p:nvGraphicFramePr>
        <p:xfrm>
          <a:off x="395288" y="2708275"/>
          <a:ext cx="8139112" cy="3889375"/>
        </p:xfrm>
        <a:graphic>
          <a:graphicData uri="http://schemas.openxmlformats.org/presentationml/2006/ole">
            <p:oleObj spid="_x0000_s20483" r:id="rId3" imgW="8138865" imgH="3889585" progId="Excel.Chart.8">
              <p:embed/>
            </p:oleObj>
          </a:graphicData>
        </a:graphic>
      </p:graphicFrame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1187450" y="2244725"/>
            <a:ext cx="7056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0033CC"/>
                </a:solidFill>
                <a:latin typeface="Bookman Old Style" pitchFamily="18" charset="0"/>
              </a:rPr>
              <a:t>Назвіть</a:t>
            </a:r>
            <a:r>
              <a:rPr lang="ru-RU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b="1">
                <a:solidFill>
                  <a:srgbClr val="0033CC"/>
                </a:solidFill>
                <a:latin typeface="Bookman Old Style" pitchFamily="18" charset="0"/>
              </a:rPr>
              <a:t>три з Вашої точки зору найкорумпованіші сфери муніципальних послуг</a:t>
            </a:r>
            <a:r>
              <a:rPr lang="en-US" b="1">
                <a:solidFill>
                  <a:srgbClr val="0033CC"/>
                </a:solidFill>
                <a:latin typeface="Bookman Old Style" pitchFamily="18" charset="0"/>
              </a:rPr>
              <a:t>.</a:t>
            </a:r>
          </a:p>
        </p:txBody>
      </p:sp>
      <p:sp>
        <p:nvSpPr>
          <p:cNvPr id="20485" name="TextBox 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20486" name="TextBox 8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pic>
        <p:nvPicPr>
          <p:cNvPr id="20487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681788" cy="685800"/>
          </a:xfrm>
        </p:spPr>
        <p:txBody>
          <a:bodyPr/>
          <a:lstStyle/>
          <a:p>
            <a:r>
              <a:rPr lang="uk-UA" smtClean="0"/>
              <a:t>ВИПРАВДАНІСТЬ КОРУПЦІЇ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50813" y="1125538"/>
            <a:ext cx="8281987" cy="752475"/>
          </a:xfrm>
        </p:spPr>
        <p:txBody>
          <a:bodyPr lIns="0" tIns="0" rIns="0" bIns="0"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sz="1600" b="0" dirty="0">
                <a:latin typeface="Bookman Old Style" pitchFamily="18" charset="0"/>
              </a:rPr>
              <a:t>Половина (50,4%) жителів міста допускають, що корупція (давання хабаря, неофіційних послуг або подарунка) може бути виправданою у певних ситуаціях, і таких більше, аніж тих, хто вважає, що такі дії за жодних обставин є неприйнятними (43,2%, різниця значуща на рівні 0,01).</a:t>
            </a:r>
          </a:p>
        </p:txBody>
      </p:sp>
      <p:sp>
        <p:nvSpPr>
          <p:cNvPr id="21507" name="TextBox 16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ІІ. ЗНАННЯ ТА СПРИЙНЯТТЯ</a:t>
            </a:r>
          </a:p>
        </p:txBody>
      </p:sp>
      <p:sp>
        <p:nvSpPr>
          <p:cNvPr id="21508" name="TextBox 1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21509" name="TextBox 1"/>
          <p:cNvSpPr txBox="1">
            <a:spLocks noChangeArrowheads="1"/>
          </p:cNvSpPr>
          <p:nvPr/>
        </p:nvSpPr>
        <p:spPr bwMode="auto">
          <a:xfrm>
            <a:off x="19050" y="1943100"/>
            <a:ext cx="85788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На Вашу думку, чи може давання хабаря, неофіційних послуг або подарунка бути виправданим, якщо це необхідно для вирішення важливої для Вас справи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pic>
        <p:nvPicPr>
          <p:cNvPr id="21510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11" name="Диаграмма 4"/>
          <p:cNvGraphicFramePr>
            <a:graphicFrameLocks/>
          </p:cNvGraphicFramePr>
          <p:nvPr/>
        </p:nvGraphicFramePr>
        <p:xfrm>
          <a:off x="250825" y="3044825"/>
          <a:ext cx="8181975" cy="3538538"/>
        </p:xfrm>
        <a:graphic>
          <a:graphicData uri="http://schemas.openxmlformats.org/presentationml/2006/ole">
            <p:oleObj spid="_x0000_s21511" r:id="rId4" imgW="8181541" imgH="3535986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Текст 1"/>
          <p:cNvSpPr>
            <a:spLocks noGrp="1"/>
          </p:cNvSpPr>
          <p:nvPr>
            <p:ph type="body" sz="quarter" idx="10"/>
          </p:nvPr>
        </p:nvSpPr>
        <p:spPr>
          <a:xfrm>
            <a:off x="1692275" y="3068638"/>
            <a:ext cx="6931025" cy="465137"/>
          </a:xfrm>
        </p:spPr>
        <p:txBody>
          <a:bodyPr anchor="ctr"/>
          <a:lstStyle/>
          <a:p>
            <a:pPr algn="r">
              <a:buFont typeface="Arial" charset="0"/>
              <a:buNone/>
            </a:pPr>
            <a:r>
              <a:rPr lang="uk-UA" sz="3000" smtClean="0"/>
              <a:t>РОЗДІЛ ІІІ. </a:t>
            </a:r>
          </a:p>
          <a:p>
            <a:pPr algn="r">
              <a:buFont typeface="Arial" charset="0"/>
              <a:buNone/>
            </a:pPr>
            <a:endParaRPr lang="uk-UA" sz="3000" smtClean="0"/>
          </a:p>
          <a:p>
            <a:pPr algn="r">
              <a:buFont typeface="Arial" charset="0"/>
              <a:buNone/>
            </a:pPr>
            <a:r>
              <a:rPr lang="uk-UA" sz="3000" smtClean="0">
                <a:solidFill>
                  <a:schemeClr val="tx2"/>
                </a:solidFill>
              </a:rPr>
              <a:t>БОРОТЬБА З КОРУПЦІЄЮ</a:t>
            </a:r>
            <a:endParaRPr lang="ru-RU" sz="3000" smtClean="0">
              <a:solidFill>
                <a:schemeClr val="tx2"/>
              </a:solidFill>
            </a:endParaRPr>
          </a:p>
        </p:txBody>
      </p:sp>
      <p:pic>
        <p:nvPicPr>
          <p:cNvPr id="22530" name="Рисунок 3" descr="Успех групп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237648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465888" cy="685800"/>
          </a:xfrm>
        </p:spPr>
        <p:txBody>
          <a:bodyPr/>
          <a:lstStyle/>
          <a:p>
            <a:r>
              <a:rPr lang="uk-UA" smtClean="0"/>
              <a:t>ГОТОВНІСТЬ ПРОТИДІЯТИ КОРУПЦІЇ</a:t>
            </a:r>
          </a:p>
        </p:txBody>
      </p:sp>
      <p:sp>
        <p:nvSpPr>
          <p:cNvPr id="23554" name="Текст 3"/>
          <p:cNvSpPr>
            <a:spLocks noGrp="1"/>
          </p:cNvSpPr>
          <p:nvPr>
            <p:ph type="body" sz="quarter" idx="13"/>
          </p:nvPr>
        </p:nvSpPr>
        <p:spPr>
          <a:xfrm>
            <a:off x="115888" y="1125538"/>
            <a:ext cx="8351837" cy="866775"/>
          </a:xfrm>
        </p:spPr>
        <p:txBody>
          <a:bodyPr lIns="0" tIns="0" rIns="0" bIns="0"/>
          <a:lstStyle/>
          <a:p>
            <a:pPr algn="just"/>
            <a:r>
              <a:rPr sz="1400" b="0">
                <a:latin typeface="Bookman Old Style" pitchFamily="18" charset="0"/>
              </a:rPr>
              <a:t>Мешканці міста декларують доволі високу готовність протидіяти корупції: переважна більшість опитаних (72,0%) вказали, що вони б протидіяли, якби представник муніципальної влади натякав або відверто вимагав у них хабаря. </a:t>
            </a:r>
          </a:p>
        </p:txBody>
      </p:sp>
      <p:sp>
        <p:nvSpPr>
          <p:cNvPr id="23555" name="TextBox 16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ІІІ. БОРОТЬБА З КОРУПЦІЄЮ</a:t>
            </a:r>
          </a:p>
        </p:txBody>
      </p:sp>
      <p:sp>
        <p:nvSpPr>
          <p:cNvPr id="23556" name="TextBox 17"/>
          <p:cNvSpPr txBox="1">
            <a:spLocks noChangeArrowheads="1"/>
          </p:cNvSpPr>
          <p:nvPr/>
        </p:nvSpPr>
        <p:spPr bwMode="auto">
          <a:xfrm>
            <a:off x="-12700" y="658336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0" y="1992313"/>
            <a:ext cx="8534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Яким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чином Ви будете діяти, якщо представник муніципальної влади або підпорядкованої їй установи натякає або відверто вимагає хабаря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pic>
        <p:nvPicPr>
          <p:cNvPr id="23558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559" name="Діаграма 10"/>
          <p:cNvGraphicFramePr>
            <a:graphicFrameLocks/>
          </p:cNvGraphicFramePr>
          <p:nvPr/>
        </p:nvGraphicFramePr>
        <p:xfrm>
          <a:off x="395288" y="2708275"/>
          <a:ext cx="8139112" cy="4065588"/>
        </p:xfrm>
        <a:graphic>
          <a:graphicData uri="http://schemas.openxmlformats.org/presentationml/2006/ole">
            <p:oleObj spid="_x0000_s23559" r:id="rId4" imgW="8138865" imgH="4066384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465888" cy="685800"/>
          </a:xfrm>
        </p:spPr>
        <p:txBody>
          <a:bodyPr/>
          <a:lstStyle/>
          <a:p>
            <a:r>
              <a:rPr lang="uk-UA" smtClean="0"/>
              <a:t>ДОСВІД АНТИКОРУПЦІЙНИХ ДІЙ</a:t>
            </a:r>
          </a:p>
        </p:txBody>
      </p:sp>
      <p:sp>
        <p:nvSpPr>
          <p:cNvPr id="24578" name="Текст 3"/>
          <p:cNvSpPr>
            <a:spLocks noGrp="1"/>
          </p:cNvSpPr>
          <p:nvPr>
            <p:ph type="body" sz="quarter" idx="13"/>
          </p:nvPr>
        </p:nvSpPr>
        <p:spPr>
          <a:xfrm>
            <a:off x="115888" y="1125538"/>
            <a:ext cx="8351837" cy="866775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Більше третини (36,9%) мешканців міста повідомили, що вчиняли ті чи інші дії з переліку для протидії корупції протягом останнього року. Найбільш поширеними практиками є підписання петицій до місцевих, обласних та національних органів влади (протягом останніх 12 місяців робили 19,8%) та звернення до народних депутатів для привернення уваги і тиску (13,6%).</a:t>
            </a:r>
          </a:p>
        </p:txBody>
      </p:sp>
      <p:sp>
        <p:nvSpPr>
          <p:cNvPr id="24579" name="TextBox 16"/>
          <p:cNvSpPr txBox="1">
            <a:spLocks noChangeArrowheads="1"/>
          </p:cNvSpPr>
          <p:nvPr/>
        </p:nvSpPr>
        <p:spPr bwMode="auto">
          <a:xfrm rot="5400000">
            <a:off x="6326188" y="3046412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ІІІ. БОРОТЬБА З КОРУПЦІЄЮ</a:t>
            </a:r>
          </a:p>
        </p:txBody>
      </p:sp>
      <p:sp>
        <p:nvSpPr>
          <p:cNvPr id="24580" name="TextBox 17"/>
          <p:cNvSpPr txBox="1">
            <a:spLocks noChangeArrowheads="1"/>
          </p:cNvSpPr>
          <p:nvPr/>
        </p:nvSpPr>
        <p:spPr bwMode="auto">
          <a:xfrm>
            <a:off x="-12700" y="6583363"/>
            <a:ext cx="8610600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  <a:p>
            <a:r>
              <a:rPr lang="uk-UA" sz="1100" i="1">
                <a:latin typeface="Bookman Old Style" pitchFamily="18" charset="0"/>
              </a:rPr>
              <a:t> </a:t>
            </a:r>
          </a:p>
          <a:p>
            <a:r>
              <a:rPr lang="uk-UA" sz="1100" i="1">
                <a:latin typeface="Bookman Old Style" pitchFamily="18" charset="0"/>
              </a:rPr>
              <a:t> </a:t>
            </a: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107950" y="1992313"/>
            <a:ext cx="8470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Чи доводилося Вам робити таке протягом останніх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 </a:t>
            </a:r>
          </a:p>
        </p:txBody>
      </p:sp>
      <p:pic>
        <p:nvPicPr>
          <p:cNvPr id="24582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583" name="Діаграма 10"/>
          <p:cNvGraphicFramePr>
            <a:graphicFrameLocks/>
          </p:cNvGraphicFramePr>
          <p:nvPr/>
        </p:nvGraphicFramePr>
        <p:xfrm>
          <a:off x="395288" y="2565400"/>
          <a:ext cx="8139112" cy="4032250"/>
        </p:xfrm>
        <a:graphic>
          <a:graphicData uri="http://schemas.openxmlformats.org/presentationml/2006/ole">
            <p:oleObj spid="_x0000_s24583" r:id="rId4" imgW="8138865" imgH="402980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Текст 1"/>
          <p:cNvSpPr>
            <a:spLocks noGrp="1"/>
          </p:cNvSpPr>
          <p:nvPr>
            <p:ph type="body" sz="quarter" idx="10"/>
          </p:nvPr>
        </p:nvSpPr>
        <p:spPr>
          <a:xfrm>
            <a:off x="1908175" y="2852738"/>
            <a:ext cx="6931025" cy="465137"/>
          </a:xfrm>
        </p:spPr>
        <p:txBody>
          <a:bodyPr anchor="ctr"/>
          <a:lstStyle/>
          <a:p>
            <a:pPr algn="r">
              <a:buFont typeface="Arial" charset="0"/>
              <a:buNone/>
            </a:pPr>
            <a:r>
              <a:rPr lang="uk-UA" sz="3000" smtClean="0"/>
              <a:t>РОЗДІЛ І</a:t>
            </a:r>
            <a:r>
              <a:rPr lang="en-US" sz="3000" smtClean="0"/>
              <a:t>V</a:t>
            </a:r>
            <a:r>
              <a:rPr lang="uk-UA" sz="3000" smtClean="0"/>
              <a:t>. </a:t>
            </a:r>
          </a:p>
          <a:p>
            <a:pPr algn="r">
              <a:buFont typeface="Arial" charset="0"/>
              <a:buNone/>
            </a:pPr>
            <a:endParaRPr lang="uk-UA" sz="3000" smtClean="0"/>
          </a:p>
          <a:p>
            <a:pPr algn="r">
              <a:buFont typeface="Arial" charset="0"/>
              <a:buNone/>
            </a:pPr>
            <a:r>
              <a:rPr lang="uk-UA" sz="3000" smtClean="0">
                <a:solidFill>
                  <a:schemeClr val="tx2"/>
                </a:solidFill>
              </a:rPr>
              <a:t>МІСЦЕВІ АНТИКОРУПЦІЙНІ ІНІЦІАТИВИ</a:t>
            </a:r>
            <a:endParaRPr lang="ru-RU" sz="3000" smtClean="0">
              <a:solidFill>
                <a:schemeClr val="tx2"/>
              </a:solidFill>
            </a:endParaRPr>
          </a:p>
        </p:txBody>
      </p:sp>
      <p:pic>
        <p:nvPicPr>
          <p:cNvPr id="25602" name="Рисунок 4" descr="Лампочка и шестерен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5888"/>
            <a:ext cx="2735263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610350" cy="685800"/>
          </a:xfrm>
        </p:spPr>
        <p:txBody>
          <a:bodyPr/>
          <a:lstStyle/>
          <a:p>
            <a:r>
              <a:rPr lang="uk-UA" smtClean="0"/>
              <a:t>ВІДКРИТИЙ БЮДЖЕТ ШКІЛ</a:t>
            </a:r>
          </a:p>
        </p:txBody>
      </p:sp>
      <p:sp>
        <p:nvSpPr>
          <p:cNvPr id="26626" name="Текст 3"/>
          <p:cNvSpPr>
            <a:spLocks noGrp="1"/>
          </p:cNvSpPr>
          <p:nvPr>
            <p:ph type="body" sz="quarter" idx="13"/>
          </p:nvPr>
        </p:nvSpPr>
        <p:spPr>
          <a:xfrm>
            <a:off x="269875" y="939800"/>
            <a:ext cx="8269288" cy="1249363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Про проєкт "Відкритий бюджет шкіл" чули 18,0% мешканців міста, користувалися протягом останніх 12 місяців – 3,3%. </a:t>
            </a:r>
            <a:endParaRPr lang="en-US" sz="1300" b="0">
              <a:latin typeface="Bookman Old Style" pitchFamily="18" charset="0"/>
            </a:endParaRPr>
          </a:p>
          <a:p>
            <a:pPr algn="just"/>
            <a:r>
              <a:rPr sz="1300" b="0">
                <a:latin typeface="Bookman Old Style" pitchFamily="18" charset="0"/>
              </a:rPr>
              <a:t>Дещо краще про даний проект поінформовані ті, у кого в домогосподарстві є діти, які навчаються у школі. Серед тих, хто має дітей шкільного віку, про проєкт "Відкритий бюджет шкіл" чули 26,9%, користувалися – 8,1%</a:t>
            </a:r>
            <a:r>
              <a:rPr lang="en-US" sz="1300" b="0">
                <a:latin typeface="Bookman Old Style" pitchFamily="18" charset="0"/>
              </a:rPr>
              <a:t>.</a:t>
            </a:r>
            <a:endParaRPr sz="1300" b="0">
              <a:latin typeface="Bookman Old Style" pitchFamily="18" charset="0"/>
            </a:endParaRPr>
          </a:p>
        </p:txBody>
      </p:sp>
      <p:sp>
        <p:nvSpPr>
          <p:cNvPr id="26627" name="TextBox 17"/>
          <p:cNvSpPr txBox="1">
            <a:spLocks noChangeArrowheads="1"/>
          </p:cNvSpPr>
          <p:nvPr/>
        </p:nvSpPr>
        <p:spPr bwMode="auto">
          <a:xfrm>
            <a:off x="-14288" y="6427788"/>
            <a:ext cx="8610601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- 1004; респонденти, які мають у домогосподарстві дітей, які навчаються в школі  - 340.</a:t>
            </a: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236538" y="2106613"/>
            <a:ext cx="83994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Відкритий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бюджет шкіл</a:t>
            </a:r>
          </a:p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Досвід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користування або контактів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</a:t>
            </a:r>
            <a:endParaRPr lang="ru-RU" sz="2000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26629" name="TextBox 9"/>
          <p:cNvSpPr txBox="1">
            <a:spLocks noChangeArrowheads="1"/>
          </p:cNvSpPr>
          <p:nvPr/>
        </p:nvSpPr>
        <p:spPr bwMode="auto">
          <a:xfrm rot="5400000">
            <a:off x="6326188" y="29210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ІV. МІСЦЕВІ АНТИКОРУПЦІЙНІ ІНІЦІАТИВИ</a:t>
            </a:r>
          </a:p>
        </p:txBody>
      </p:sp>
      <p:pic>
        <p:nvPicPr>
          <p:cNvPr id="26630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631" name="Диаграмма 4"/>
          <p:cNvGraphicFramePr>
            <a:graphicFrameLocks/>
          </p:cNvGraphicFramePr>
          <p:nvPr/>
        </p:nvGraphicFramePr>
        <p:xfrm>
          <a:off x="468313" y="2763838"/>
          <a:ext cx="8070850" cy="3679825"/>
        </p:xfrm>
        <a:graphic>
          <a:graphicData uri="http://schemas.openxmlformats.org/presentationml/2006/ole">
            <p:oleObj spid="_x0000_s26631" r:id="rId4" imgW="8071804" imgH="368230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610350" cy="685800"/>
          </a:xfrm>
        </p:spPr>
        <p:txBody>
          <a:bodyPr/>
          <a:lstStyle/>
          <a:p>
            <a:r>
              <a:rPr lang="uk-UA" smtClean="0"/>
              <a:t>МІСЬКИЙ ГЕОПОРТАЛ</a:t>
            </a:r>
          </a:p>
        </p:txBody>
      </p:sp>
      <p:sp>
        <p:nvSpPr>
          <p:cNvPr id="27650" name="Текст 3"/>
          <p:cNvSpPr>
            <a:spLocks noGrp="1"/>
          </p:cNvSpPr>
          <p:nvPr>
            <p:ph type="body" sz="quarter" idx="13"/>
          </p:nvPr>
        </p:nvSpPr>
        <p:spPr>
          <a:xfrm>
            <a:off x="269875" y="939800"/>
            <a:ext cx="8269288" cy="1085850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Про існування міського геопорталу чули 16,6% жителів міста, користувалися протягом останніх 12 місяців – 2,1%.</a:t>
            </a:r>
          </a:p>
        </p:txBody>
      </p:sp>
      <p:sp>
        <p:nvSpPr>
          <p:cNvPr id="27651" name="TextBox 17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231775" y="1992313"/>
            <a:ext cx="8399463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Міський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геопортал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Досвід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користування або контактів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</a:t>
            </a:r>
            <a:endParaRPr lang="ru-RU" sz="2000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27653" name="TextBox 9"/>
          <p:cNvSpPr txBox="1">
            <a:spLocks noChangeArrowheads="1"/>
          </p:cNvSpPr>
          <p:nvPr/>
        </p:nvSpPr>
        <p:spPr bwMode="auto">
          <a:xfrm rot="5400000">
            <a:off x="6326188" y="29210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ІV. МІСЦЕВІ АНТИКОРУПЦІЙНІ ІНІЦІАТИВИ</a:t>
            </a:r>
          </a:p>
        </p:txBody>
      </p:sp>
      <p:pic>
        <p:nvPicPr>
          <p:cNvPr id="27654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655" name="Диаграмма 4"/>
          <p:cNvGraphicFramePr>
            <a:graphicFrameLocks/>
          </p:cNvGraphicFramePr>
          <p:nvPr/>
        </p:nvGraphicFramePr>
        <p:xfrm>
          <a:off x="468313" y="2763838"/>
          <a:ext cx="7612062" cy="3679825"/>
        </p:xfrm>
        <a:graphic>
          <a:graphicData uri="http://schemas.openxmlformats.org/presentationml/2006/ole">
            <p:oleObj spid="_x0000_s27655" r:id="rId4" imgW="7614564" imgH="368230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178550" cy="685800"/>
          </a:xfrm>
        </p:spPr>
        <p:txBody>
          <a:bodyPr/>
          <a:lstStyle/>
          <a:p>
            <a:r>
              <a:rPr lang="ru-RU" smtClean="0"/>
              <a:t>ПРИВАТИЗАЦІЯ КОМУНАЛЬНОЇ ВЛАСНОСТІ ЧЕРЕЗ ЕЛЕКТРОННІ АУКЦІОНИ PROZORRO</a:t>
            </a:r>
            <a:endParaRPr lang="uk-UA" smtClean="0"/>
          </a:p>
        </p:txBody>
      </p:sp>
      <p:sp>
        <p:nvSpPr>
          <p:cNvPr id="28674" name="Текст 3"/>
          <p:cNvSpPr>
            <a:spLocks noGrp="1"/>
          </p:cNvSpPr>
          <p:nvPr>
            <p:ph type="body" sz="quarter" idx="13"/>
          </p:nvPr>
        </p:nvSpPr>
        <p:spPr>
          <a:xfrm>
            <a:off x="269875" y="939800"/>
            <a:ext cx="8269288" cy="1085850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Про приватизацію комунальної власності через електронні аукціони ProZorro чули 41,8% жителів міста, користувалися протягом останніх 12 місяців – 2,5%.</a:t>
            </a:r>
          </a:p>
        </p:txBody>
      </p:sp>
      <p:sp>
        <p:nvSpPr>
          <p:cNvPr id="28675" name="TextBox 17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241300" y="1881188"/>
            <a:ext cx="83994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Приватизація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комунальної власності через електронні аукціони ПроЗорро</a:t>
            </a:r>
          </a:p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Досвід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користування або контактів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</a:t>
            </a:r>
            <a:endParaRPr lang="ru-RU" sz="2000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28677" name="TextBox 9"/>
          <p:cNvSpPr txBox="1">
            <a:spLocks noChangeArrowheads="1"/>
          </p:cNvSpPr>
          <p:nvPr/>
        </p:nvSpPr>
        <p:spPr bwMode="auto">
          <a:xfrm rot="5400000">
            <a:off x="6326188" y="29210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ІV. МІСЦЕВІ АНТИКОРУПЦІЙНІ ІНІЦІАТИВИ</a:t>
            </a:r>
          </a:p>
        </p:txBody>
      </p:sp>
      <p:pic>
        <p:nvPicPr>
          <p:cNvPr id="28678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679" name="Диаграмма 4"/>
          <p:cNvGraphicFramePr>
            <a:graphicFrameLocks/>
          </p:cNvGraphicFramePr>
          <p:nvPr/>
        </p:nvGraphicFramePr>
        <p:xfrm>
          <a:off x="468313" y="2763838"/>
          <a:ext cx="7612062" cy="3679825"/>
        </p:xfrm>
        <a:graphic>
          <a:graphicData uri="http://schemas.openxmlformats.org/presentationml/2006/ole">
            <p:oleObj spid="_x0000_s28679" r:id="rId4" imgW="7614564" imgH="368230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178550" cy="685800"/>
          </a:xfrm>
        </p:spPr>
        <p:txBody>
          <a:bodyPr/>
          <a:lstStyle/>
          <a:p>
            <a:r>
              <a:rPr lang="ru-RU" smtClean="0"/>
              <a:t>ГРОМАДСЬКІ СЛУХАННЯ</a:t>
            </a:r>
            <a:endParaRPr lang="uk-UA" smtClean="0"/>
          </a:p>
        </p:txBody>
      </p:sp>
      <p:sp>
        <p:nvSpPr>
          <p:cNvPr id="29698" name="Текст 3"/>
          <p:cNvSpPr>
            <a:spLocks noGrp="1"/>
          </p:cNvSpPr>
          <p:nvPr>
            <p:ph type="body" sz="quarter" idx="13"/>
          </p:nvPr>
        </p:nvSpPr>
        <p:spPr>
          <a:xfrm>
            <a:off x="269875" y="939800"/>
            <a:ext cx="8269288" cy="1085850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Про громадські слухання в Кам’янському чули 36,0% дорослого населення міста, мали досвід користування цією ініціативою протягом останніх 12 місяців – 3,9</a:t>
            </a:r>
            <a:r>
              <a:rPr lang="ru-RU" sz="1300" b="0">
                <a:latin typeface="Bookman Old Style" pitchFamily="18" charset="0"/>
              </a:rPr>
              <a:t>%</a:t>
            </a:r>
            <a:r>
              <a:rPr lang="en-US" sz="1300" b="0">
                <a:latin typeface="Bookman Old Style" pitchFamily="18" charset="0"/>
              </a:rPr>
              <a:t>.</a:t>
            </a:r>
            <a:endParaRPr sz="1300" b="0">
              <a:latin typeface="Bookman Old Style" pitchFamily="18" charset="0"/>
            </a:endParaRPr>
          </a:p>
        </p:txBody>
      </p:sp>
      <p:sp>
        <p:nvSpPr>
          <p:cNvPr id="29699" name="TextBox 17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241300" y="1881188"/>
            <a:ext cx="8399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Громадські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слухання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Досвід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користування або контактів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</a:t>
            </a:r>
            <a:endParaRPr lang="ru-RU" sz="2000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29701" name="TextBox 9"/>
          <p:cNvSpPr txBox="1">
            <a:spLocks noChangeArrowheads="1"/>
          </p:cNvSpPr>
          <p:nvPr/>
        </p:nvSpPr>
        <p:spPr bwMode="auto">
          <a:xfrm rot="5400000">
            <a:off x="6326188" y="29210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ІV. МІСЦЕВІ АНТИКОРУПЦІЙНІ ІНІЦІАТИВИ</a:t>
            </a:r>
          </a:p>
        </p:txBody>
      </p:sp>
      <p:pic>
        <p:nvPicPr>
          <p:cNvPr id="29702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703" name="Диаграмма 4"/>
          <p:cNvGraphicFramePr>
            <a:graphicFrameLocks/>
          </p:cNvGraphicFramePr>
          <p:nvPr/>
        </p:nvGraphicFramePr>
        <p:xfrm>
          <a:off x="468313" y="2763838"/>
          <a:ext cx="7612062" cy="3679825"/>
        </p:xfrm>
        <a:graphic>
          <a:graphicData uri="http://schemas.openxmlformats.org/presentationml/2006/ole">
            <p:oleObj spid="_x0000_s29703" r:id="rId4" imgW="7614564" imgH="368230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178550" cy="685800"/>
          </a:xfrm>
        </p:spPr>
        <p:txBody>
          <a:bodyPr/>
          <a:lstStyle/>
          <a:p>
            <a:r>
              <a:rPr lang="ru-RU" smtClean="0"/>
              <a:t>БЮДЖЕТ ГРОМАДСЬКОЇ УЧАСТІ</a:t>
            </a:r>
            <a:endParaRPr lang="uk-UA" smtClean="0"/>
          </a:p>
        </p:txBody>
      </p:sp>
      <p:sp>
        <p:nvSpPr>
          <p:cNvPr id="30722" name="Текст 3"/>
          <p:cNvSpPr>
            <a:spLocks noGrp="1"/>
          </p:cNvSpPr>
          <p:nvPr>
            <p:ph type="body" sz="quarter" idx="13"/>
          </p:nvPr>
        </p:nvSpPr>
        <p:spPr>
          <a:xfrm>
            <a:off x="269875" y="939800"/>
            <a:ext cx="8269288" cy="1085850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Про бюджет участі (громадський бюджет) чули 25,1% жителів міста, мали досвід користування протягом останніх 12 місяців – 5,2%.</a:t>
            </a:r>
          </a:p>
        </p:txBody>
      </p:sp>
      <p:sp>
        <p:nvSpPr>
          <p:cNvPr id="30723" name="TextBox 17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241300" y="1881188"/>
            <a:ext cx="8399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Бюджет громадської участі </a:t>
            </a:r>
          </a:p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Досвід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користування або контактів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</a:t>
            </a:r>
            <a:endParaRPr lang="ru-RU" sz="2000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30725" name="TextBox 9"/>
          <p:cNvSpPr txBox="1">
            <a:spLocks noChangeArrowheads="1"/>
          </p:cNvSpPr>
          <p:nvPr/>
        </p:nvSpPr>
        <p:spPr bwMode="auto">
          <a:xfrm rot="5400000">
            <a:off x="6326188" y="29210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ІV. МІСЦЕВІ АНТИКОРУПЦІЙНІ ІНІЦІАТИВИ</a:t>
            </a:r>
          </a:p>
        </p:txBody>
      </p:sp>
      <p:pic>
        <p:nvPicPr>
          <p:cNvPr id="30726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7" name="Диаграмма 4"/>
          <p:cNvGraphicFramePr>
            <a:graphicFrameLocks/>
          </p:cNvGraphicFramePr>
          <p:nvPr/>
        </p:nvGraphicFramePr>
        <p:xfrm>
          <a:off x="468313" y="2763838"/>
          <a:ext cx="7612062" cy="3679825"/>
        </p:xfrm>
        <a:graphic>
          <a:graphicData uri="http://schemas.openxmlformats.org/presentationml/2006/ole">
            <p:oleObj spid="_x0000_s30727" r:id="rId4" imgW="7614564" imgH="368230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178550" cy="685800"/>
          </a:xfrm>
        </p:spPr>
        <p:txBody>
          <a:bodyPr/>
          <a:lstStyle/>
          <a:p>
            <a:r>
              <a:rPr lang="ru-RU" smtClean="0"/>
              <a:t>ЄДИНА СИСТЕМА МІСЦЕВИХ ПЕТИЦІЙ</a:t>
            </a:r>
            <a:endParaRPr lang="uk-UA" smtClean="0"/>
          </a:p>
        </p:txBody>
      </p:sp>
      <p:sp>
        <p:nvSpPr>
          <p:cNvPr id="31746" name="Текст 3"/>
          <p:cNvSpPr>
            <a:spLocks noGrp="1"/>
          </p:cNvSpPr>
          <p:nvPr>
            <p:ph type="body" sz="quarter" idx="13"/>
          </p:nvPr>
        </p:nvSpPr>
        <p:spPr>
          <a:xfrm>
            <a:off x="269875" y="939800"/>
            <a:ext cx="8269288" cy="1085850"/>
          </a:xfrm>
        </p:spPr>
        <p:txBody>
          <a:bodyPr lIns="0" tIns="0" rIns="0" bIns="0"/>
          <a:lstStyle/>
          <a:p>
            <a:pPr algn="just"/>
            <a:r>
              <a:rPr sz="1300" b="0">
                <a:latin typeface="Bookman Old Style" pitchFamily="18" charset="0"/>
              </a:rPr>
              <a:t>Про єдину систему місцевих петицій чули 36,6% жителів міста, користувалися протягом останніх 12 місяців – 12,1%.</a:t>
            </a:r>
          </a:p>
        </p:txBody>
      </p:sp>
      <p:sp>
        <p:nvSpPr>
          <p:cNvPr id="31747" name="TextBox 17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41300" y="1881188"/>
            <a:ext cx="8399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Єдина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система місцевих петицій </a:t>
            </a:r>
          </a:p>
          <a:p>
            <a:pPr algn="ctr"/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Досвід</a:t>
            </a:r>
            <a:r>
              <a:rPr lang="ru-RU" sz="20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2000" b="1">
                <a:solidFill>
                  <a:srgbClr val="0033CC"/>
                </a:solidFill>
                <a:latin typeface="Bookman Old Style" pitchFamily="18" charset="0"/>
              </a:rPr>
              <a:t>користування або контактів за останні 12 місяців</a:t>
            </a:r>
            <a:r>
              <a:rPr lang="en-US" sz="2000" b="1">
                <a:solidFill>
                  <a:srgbClr val="0033CC"/>
                </a:solidFill>
                <a:latin typeface="Bookman Old Style" pitchFamily="18" charset="0"/>
              </a:rPr>
              <a:t>:</a:t>
            </a:r>
            <a:endParaRPr lang="ru-RU" sz="2000" b="1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31749" name="TextBox 9"/>
          <p:cNvSpPr txBox="1">
            <a:spLocks noChangeArrowheads="1"/>
          </p:cNvSpPr>
          <p:nvPr/>
        </p:nvSpPr>
        <p:spPr bwMode="auto">
          <a:xfrm rot="5400000">
            <a:off x="6326188" y="2921000"/>
            <a:ext cx="502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ІV. МІСЦЕВІ АНТИКОРУПЦІЙНІ ІНІЦІАТИВИ</a:t>
            </a:r>
          </a:p>
        </p:txBody>
      </p:sp>
      <p:pic>
        <p:nvPicPr>
          <p:cNvPr id="31750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751" name="Диаграмма 4"/>
          <p:cNvGraphicFramePr>
            <a:graphicFrameLocks/>
          </p:cNvGraphicFramePr>
          <p:nvPr/>
        </p:nvGraphicFramePr>
        <p:xfrm>
          <a:off x="468313" y="2763838"/>
          <a:ext cx="7612062" cy="3679825"/>
        </p:xfrm>
        <a:graphic>
          <a:graphicData uri="http://schemas.openxmlformats.org/presentationml/2006/ole">
            <p:oleObj spid="_x0000_s31751" r:id="rId4" imgW="7614564" imgH="3682303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Текст 1"/>
          <p:cNvSpPr>
            <a:spLocks noGrp="1"/>
          </p:cNvSpPr>
          <p:nvPr>
            <p:ph type="body" sz="quarter" idx="10"/>
          </p:nvPr>
        </p:nvSpPr>
        <p:spPr>
          <a:xfrm>
            <a:off x="2016125" y="3195638"/>
            <a:ext cx="6931025" cy="466725"/>
          </a:xfrm>
        </p:spPr>
        <p:txBody>
          <a:bodyPr anchor="ctr"/>
          <a:lstStyle/>
          <a:p>
            <a:pPr algn="r">
              <a:buFont typeface="Arial" charset="0"/>
              <a:buNone/>
            </a:pPr>
            <a:r>
              <a:rPr lang="uk-UA" sz="3000" smtClean="0"/>
              <a:t>РОЗДІЛ </a:t>
            </a:r>
            <a:r>
              <a:rPr lang="en-US" sz="3000" smtClean="0"/>
              <a:t>V</a:t>
            </a:r>
            <a:r>
              <a:rPr lang="uk-UA" sz="3000" smtClean="0"/>
              <a:t>. </a:t>
            </a:r>
          </a:p>
          <a:p>
            <a:pPr algn="r">
              <a:buFont typeface="Arial" charset="0"/>
              <a:buNone/>
            </a:pPr>
            <a:endParaRPr lang="uk-UA" sz="3000" smtClean="0"/>
          </a:p>
          <a:p>
            <a:pPr algn="r">
              <a:buFont typeface="Arial" charset="0"/>
              <a:buNone/>
            </a:pPr>
            <a:r>
              <a:rPr lang="ru-RU" sz="3000" smtClean="0">
                <a:solidFill>
                  <a:schemeClr val="tx2"/>
                </a:solidFill>
              </a:rPr>
              <a:t>ДОСВІД КОРУПЦІЇ</a:t>
            </a:r>
          </a:p>
        </p:txBody>
      </p:sp>
      <p:pic>
        <p:nvPicPr>
          <p:cNvPr id="32770" name="Рисунок 3" descr="День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251936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394450" cy="685800"/>
          </a:xfrm>
        </p:spPr>
        <p:txBody>
          <a:bodyPr/>
          <a:lstStyle/>
          <a:p>
            <a:r>
              <a:rPr lang="uk-UA" smtClean="0"/>
              <a:t>ВИМАГАННЯ ХАБАРЯ</a:t>
            </a:r>
          </a:p>
        </p:txBody>
      </p:sp>
      <p:sp>
        <p:nvSpPr>
          <p:cNvPr id="33794" name="Текст 3"/>
          <p:cNvSpPr>
            <a:spLocks noGrp="1"/>
          </p:cNvSpPr>
          <p:nvPr>
            <p:ph type="body" sz="quarter" idx="13"/>
          </p:nvPr>
        </p:nvSpPr>
        <p:spPr>
          <a:xfrm>
            <a:off x="125413" y="955675"/>
            <a:ext cx="8472487" cy="1004888"/>
          </a:xfrm>
        </p:spPr>
        <p:txBody>
          <a:bodyPr lIns="0" tIns="0" rIns="0" bIns="0"/>
          <a:lstStyle/>
          <a:p>
            <a:pPr algn="just"/>
            <a:r>
              <a:rPr sz="1400" b="0">
                <a:latin typeface="Bookman Old Style" pitchFamily="18" charset="0"/>
              </a:rPr>
              <a:t>17,7% дорослих жителів міста протягом останніх 12 місяців стикалися із ситуаціями, коли у них вимагали хабар, - неформальну платню, подарунок або послугу за муніципальні послуги, включаючи місцеву владу, заклади освіти, медичні або інші установи.</a:t>
            </a:r>
          </a:p>
        </p:txBody>
      </p:sp>
      <p:sp>
        <p:nvSpPr>
          <p:cNvPr id="33795" name="TextBox 1"/>
          <p:cNvSpPr txBox="1">
            <a:spLocks noChangeArrowheads="1"/>
          </p:cNvSpPr>
          <p:nvPr/>
        </p:nvSpPr>
        <p:spPr bwMode="auto">
          <a:xfrm>
            <a:off x="165100" y="1878013"/>
            <a:ext cx="8280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>
                <a:solidFill>
                  <a:srgbClr val="0033CC"/>
                </a:solidFill>
                <a:latin typeface="Bookman Old Style" pitchFamily="18" charset="0"/>
              </a:rPr>
              <a:t>За останні 12 місяців скільки разів від Вас вимагали неформальної платні, подарунка або послуги за муніципальні послуги, включаючи місцеву владу, заклади освіти, медичні або інші установи</a:t>
            </a:r>
            <a:r>
              <a:rPr lang="en-US" sz="16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sp>
        <p:nvSpPr>
          <p:cNvPr id="33796" name="TextBox 9"/>
          <p:cNvSpPr txBox="1">
            <a:spLocks noChangeArrowheads="1"/>
          </p:cNvSpPr>
          <p:nvPr/>
        </p:nvSpPr>
        <p:spPr bwMode="auto">
          <a:xfrm rot="5400000">
            <a:off x="6326188" y="3028950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V. ДОСВІД КОРУПЦІЇ</a:t>
            </a:r>
          </a:p>
        </p:txBody>
      </p:sp>
      <p:pic>
        <p:nvPicPr>
          <p:cNvPr id="33797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3798" name="Диаграмма 4"/>
          <p:cNvGraphicFramePr>
            <a:graphicFrameLocks/>
          </p:cNvGraphicFramePr>
          <p:nvPr/>
        </p:nvGraphicFramePr>
        <p:xfrm>
          <a:off x="250825" y="3044825"/>
          <a:ext cx="7777163" cy="3387725"/>
        </p:xfrm>
        <a:graphic>
          <a:graphicData uri="http://schemas.openxmlformats.org/presentationml/2006/ole">
            <p:oleObj spid="_x0000_s33798" r:id="rId4" imgW="7779170" imgH="3383573" progId="Excel.Chart.8">
              <p:embed/>
            </p:oleObj>
          </a:graphicData>
        </a:graphic>
      </p:graphicFrame>
      <p:sp>
        <p:nvSpPr>
          <p:cNvPr id="33799" name="TextBox 12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394450" cy="685800"/>
          </a:xfrm>
        </p:spPr>
        <p:txBody>
          <a:bodyPr/>
          <a:lstStyle/>
          <a:p>
            <a:r>
              <a:rPr lang="uk-UA" smtClean="0"/>
              <a:t>СФЕРИ, ДЕ ВИМАГАЛИ ХАБАР</a:t>
            </a:r>
          </a:p>
        </p:txBody>
      </p:sp>
      <p:sp>
        <p:nvSpPr>
          <p:cNvPr id="34818" name="Текст 3"/>
          <p:cNvSpPr>
            <a:spLocks noGrp="1"/>
          </p:cNvSpPr>
          <p:nvPr>
            <p:ph type="body" sz="quarter" idx="13"/>
          </p:nvPr>
        </p:nvSpPr>
        <p:spPr>
          <a:xfrm>
            <a:off x="125413" y="955675"/>
            <a:ext cx="8472487" cy="1004888"/>
          </a:xfrm>
        </p:spPr>
        <p:txBody>
          <a:bodyPr lIns="0" tIns="0" rIns="0" bIns="0"/>
          <a:lstStyle/>
          <a:p>
            <a:pPr algn="just"/>
            <a:r>
              <a:rPr sz="1400" b="0">
                <a:latin typeface="Bookman Old Style" pitchFamily="18" charset="0"/>
              </a:rPr>
              <a:t>Серед тих, хто стикався з вимогою хабаря, половина (51,0%) вказали, що від них вимагали хабар у зв'язку із отриманням медичних послуг, 27,7% - із середньою освітою.</a:t>
            </a:r>
          </a:p>
        </p:txBody>
      </p:sp>
      <p:sp>
        <p:nvSpPr>
          <p:cNvPr id="34819" name="TextBox 1"/>
          <p:cNvSpPr txBox="1">
            <a:spLocks noChangeArrowheads="1"/>
          </p:cNvSpPr>
          <p:nvPr/>
        </p:nvSpPr>
        <p:spPr bwMode="auto">
          <a:xfrm>
            <a:off x="165100" y="1878013"/>
            <a:ext cx="82804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>
                <a:solidFill>
                  <a:srgbClr val="0033CC"/>
                </a:solidFill>
                <a:latin typeface="Bookman Old Style" pitchFamily="18" charset="0"/>
              </a:rPr>
              <a:t>За послуги в яких сферах від Вас вимагали хабаря впродовж останнього року</a:t>
            </a:r>
            <a:r>
              <a:rPr lang="en-US" sz="16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sp>
        <p:nvSpPr>
          <p:cNvPr id="34820" name="TextBox 9"/>
          <p:cNvSpPr txBox="1">
            <a:spLocks noChangeArrowheads="1"/>
          </p:cNvSpPr>
          <p:nvPr/>
        </p:nvSpPr>
        <p:spPr bwMode="auto">
          <a:xfrm rot="5400000">
            <a:off x="6326188" y="3028950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V. ДОСВІД КОРУПЦІЇ</a:t>
            </a:r>
          </a:p>
        </p:txBody>
      </p:sp>
      <p:pic>
        <p:nvPicPr>
          <p:cNvPr id="34821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12"/>
          <p:cNvSpPr txBox="1">
            <a:spLocks noChangeArrowheads="1"/>
          </p:cNvSpPr>
          <p:nvPr/>
        </p:nvSpPr>
        <p:spPr bwMode="auto">
          <a:xfrm>
            <a:off x="-3175" y="648811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респонденти</a:t>
            </a:r>
            <a:r>
              <a:rPr lang="ru-RU" sz="1100" i="1">
                <a:latin typeface="Bookman Old Style" pitchFamily="18" charset="0"/>
              </a:rPr>
              <a:t>, </a:t>
            </a:r>
            <a:r>
              <a:rPr lang="uk-UA" sz="1100" i="1">
                <a:latin typeface="Bookman Old Style" pitchFamily="18" charset="0"/>
              </a:rPr>
              <a:t>у яких вимагали хабаря протягом останніх 12 місяців </a:t>
            </a:r>
            <a:r>
              <a:rPr lang="en-US" sz="1100" i="1">
                <a:latin typeface="Bookman Old Style" pitchFamily="18" charset="0"/>
              </a:rPr>
              <a:t>– 2</a:t>
            </a:r>
            <a:r>
              <a:rPr lang="uk-UA" sz="1100" i="1">
                <a:latin typeface="Bookman Old Style" pitchFamily="18" charset="0"/>
              </a:rPr>
              <a:t>07</a:t>
            </a:r>
            <a:r>
              <a:rPr lang="en-US" sz="1100" i="1">
                <a:latin typeface="Bookman Old Style" pitchFamily="18" charset="0"/>
              </a:rPr>
              <a:t>.</a:t>
            </a:r>
            <a:endParaRPr lang="uk-UA" sz="1100" i="1">
              <a:latin typeface="Bookman Old Style" pitchFamily="18" charset="0"/>
            </a:endParaRPr>
          </a:p>
        </p:txBody>
      </p:sp>
      <p:graphicFrame>
        <p:nvGraphicFramePr>
          <p:cNvPr id="34823" name="Діаграма 8"/>
          <p:cNvGraphicFramePr>
            <a:graphicFrameLocks/>
          </p:cNvGraphicFramePr>
          <p:nvPr/>
        </p:nvGraphicFramePr>
        <p:xfrm>
          <a:off x="395288" y="2217738"/>
          <a:ext cx="8139112" cy="4210050"/>
        </p:xfrm>
        <a:graphic>
          <a:graphicData uri="http://schemas.openxmlformats.org/presentationml/2006/ole">
            <p:oleObj spid="_x0000_s34823" r:id="rId4" imgW="8138865" imgH="420660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394450" cy="685800"/>
          </a:xfrm>
        </p:spPr>
        <p:txBody>
          <a:bodyPr/>
          <a:lstStyle/>
          <a:p>
            <a:r>
              <a:rPr lang="uk-UA" smtClean="0"/>
              <a:t>ПРОПОЗИЦІЯ ХАБАРЯ</a:t>
            </a:r>
          </a:p>
        </p:txBody>
      </p:sp>
      <p:sp>
        <p:nvSpPr>
          <p:cNvPr id="35842" name="Текст 3"/>
          <p:cNvSpPr>
            <a:spLocks noGrp="1"/>
          </p:cNvSpPr>
          <p:nvPr>
            <p:ph type="body" sz="quarter" idx="13"/>
          </p:nvPr>
        </p:nvSpPr>
        <p:spPr>
          <a:xfrm>
            <a:off x="125413" y="955675"/>
            <a:ext cx="8472487" cy="1004888"/>
          </a:xfrm>
        </p:spPr>
        <p:txBody>
          <a:bodyPr lIns="0" tIns="0" rIns="0" bIns="0"/>
          <a:lstStyle/>
          <a:p>
            <a:pPr algn="just"/>
            <a:r>
              <a:rPr sz="1400" b="0">
                <a:latin typeface="Bookman Old Style" pitchFamily="18" charset="0"/>
              </a:rPr>
              <a:t>Протягом останніх 12 місяців самі пропонували представникам місцевої влади або інших державних установ неформальну платню або послугу 10,3% дорослих мешканців міста.</a:t>
            </a:r>
          </a:p>
        </p:txBody>
      </p:sp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165100" y="1878013"/>
            <a:ext cx="82804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>
                <a:solidFill>
                  <a:srgbClr val="0033CC"/>
                </a:solidFill>
                <a:latin typeface="Bookman Old Style" pitchFamily="18" charset="0"/>
              </a:rPr>
              <a:t>За останні 12 місяців скільки разів Ви були змушені пропонувати неформальну платню, подарунок або послугу комусь із з представників місцевої влади, включаючи заклади освіти, медичні або інші установи</a:t>
            </a:r>
            <a:r>
              <a:rPr lang="en-US" sz="16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sp>
        <p:nvSpPr>
          <p:cNvPr id="35844" name="TextBox 9"/>
          <p:cNvSpPr txBox="1">
            <a:spLocks noChangeArrowheads="1"/>
          </p:cNvSpPr>
          <p:nvPr/>
        </p:nvSpPr>
        <p:spPr bwMode="auto">
          <a:xfrm rot="5400000">
            <a:off x="6326188" y="3028950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V. ДОСВІД КОРУПЦІЇ</a:t>
            </a:r>
          </a:p>
        </p:txBody>
      </p:sp>
      <p:pic>
        <p:nvPicPr>
          <p:cNvPr id="35845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846" name="Диаграмма 4"/>
          <p:cNvGraphicFramePr>
            <a:graphicFrameLocks/>
          </p:cNvGraphicFramePr>
          <p:nvPr/>
        </p:nvGraphicFramePr>
        <p:xfrm>
          <a:off x="250825" y="3044825"/>
          <a:ext cx="7777163" cy="3387725"/>
        </p:xfrm>
        <a:graphic>
          <a:graphicData uri="http://schemas.openxmlformats.org/presentationml/2006/ole">
            <p:oleObj spid="_x0000_s35846" r:id="rId4" imgW="7779170" imgH="3383573" progId="Excel.Chart.8">
              <p:embed/>
            </p:oleObj>
          </a:graphicData>
        </a:graphic>
      </p:graphicFrame>
      <p:sp>
        <p:nvSpPr>
          <p:cNvPr id="35847" name="TextBox 12"/>
          <p:cNvSpPr txBox="1">
            <a:spLocks noChangeArrowheads="1"/>
          </p:cNvSpPr>
          <p:nvPr/>
        </p:nvSpPr>
        <p:spPr bwMode="auto">
          <a:xfrm>
            <a:off x="-14288" y="6427788"/>
            <a:ext cx="8610601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усі респонденти - 1004.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2"/>
          <p:cNvSpPr>
            <a:spLocks noGrp="1"/>
          </p:cNvSpPr>
          <p:nvPr>
            <p:ph type="title"/>
          </p:nvPr>
        </p:nvSpPr>
        <p:spPr>
          <a:xfrm>
            <a:off x="914400" y="166688"/>
            <a:ext cx="6394450" cy="685800"/>
          </a:xfrm>
        </p:spPr>
        <p:txBody>
          <a:bodyPr/>
          <a:lstStyle/>
          <a:p>
            <a:r>
              <a:rPr lang="uk-UA" smtClean="0"/>
              <a:t>СФЕРИ, ДЕ ПРОПОНУВАЛИ ХАБАР</a:t>
            </a:r>
          </a:p>
        </p:txBody>
      </p:sp>
      <p:sp>
        <p:nvSpPr>
          <p:cNvPr id="36866" name="Текст 3"/>
          <p:cNvSpPr>
            <a:spLocks noGrp="1"/>
          </p:cNvSpPr>
          <p:nvPr>
            <p:ph type="body" sz="quarter" idx="13"/>
          </p:nvPr>
        </p:nvSpPr>
        <p:spPr>
          <a:xfrm>
            <a:off x="125413" y="955675"/>
            <a:ext cx="8472487" cy="1004888"/>
          </a:xfrm>
        </p:spPr>
        <p:txBody>
          <a:bodyPr lIns="0" tIns="0" rIns="0" bIns="0"/>
          <a:lstStyle/>
          <a:p>
            <a:pPr algn="just"/>
            <a:r>
              <a:rPr sz="1400" b="0">
                <a:latin typeface="Bookman Old Style" pitchFamily="18" charset="0"/>
              </a:rPr>
              <a:t>Найчастіше люди самі пропонують неформальну платню в зв'язку з отриманням медичних послуг (пропонували 65,4% тих, хто мав такий досвід протягом останнього року), а також у зв’язку із навчанням у закладах середньої освіти (18,1%), ремонтом або підключенням комунальних послуг (14,9%).</a:t>
            </a:r>
          </a:p>
        </p:txBody>
      </p:sp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161925" y="1981200"/>
            <a:ext cx="82804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33CC"/>
                </a:solidFill>
                <a:latin typeface="Bookman Old Style" pitchFamily="18" charset="0"/>
              </a:rPr>
              <a:t>За </a:t>
            </a:r>
            <a:r>
              <a:rPr lang="uk-UA" sz="1600" b="1">
                <a:solidFill>
                  <a:srgbClr val="0033CC"/>
                </a:solidFill>
                <a:latin typeface="Bookman Old Style" pitchFamily="18" charset="0"/>
              </a:rPr>
              <a:t>послуги</a:t>
            </a:r>
            <a:r>
              <a:rPr lang="ru-RU" sz="1600" b="1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uk-UA" sz="1600" b="1">
                <a:solidFill>
                  <a:srgbClr val="0033CC"/>
                </a:solidFill>
                <a:latin typeface="Bookman Old Style" pitchFamily="18" charset="0"/>
              </a:rPr>
              <a:t>в яких сферах Ви пропонували цю платню або послугу впродовж останнього року</a:t>
            </a:r>
            <a:r>
              <a:rPr lang="en-US" sz="1600" b="1">
                <a:solidFill>
                  <a:srgbClr val="0033CC"/>
                </a:solidFill>
                <a:latin typeface="Bookman Old Style" pitchFamily="18" charset="0"/>
              </a:rPr>
              <a:t>?</a:t>
            </a:r>
          </a:p>
        </p:txBody>
      </p:sp>
      <p:sp>
        <p:nvSpPr>
          <p:cNvPr id="36868" name="TextBox 9"/>
          <p:cNvSpPr txBox="1">
            <a:spLocks noChangeArrowheads="1"/>
          </p:cNvSpPr>
          <p:nvPr/>
        </p:nvSpPr>
        <p:spPr bwMode="auto">
          <a:xfrm rot="5400000">
            <a:off x="6326188" y="3028950"/>
            <a:ext cx="502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Bookman Old Style" pitchFamily="18" charset="0"/>
              </a:rPr>
              <a:t>РОЗДІЛ V. ДОСВІД КОРУПЦІЇ</a:t>
            </a:r>
          </a:p>
        </p:txBody>
      </p:sp>
      <p:pic>
        <p:nvPicPr>
          <p:cNvPr id="36869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5950" y="84138"/>
            <a:ext cx="16129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TextBox 12"/>
          <p:cNvSpPr txBox="1">
            <a:spLocks noChangeArrowheads="1"/>
          </p:cNvSpPr>
          <p:nvPr/>
        </p:nvSpPr>
        <p:spPr bwMode="auto">
          <a:xfrm>
            <a:off x="-3175" y="6488113"/>
            <a:ext cx="861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i="1">
                <a:latin typeface="Bookman Old Style" pitchFamily="18" charset="0"/>
              </a:rPr>
              <a:t>База: м. Кам’янське, </a:t>
            </a:r>
            <a:r>
              <a:rPr lang="uk-UA" sz="1100" i="1">
                <a:latin typeface="Bookman Old Style" pitchFamily="18" charset="0"/>
              </a:rPr>
              <a:t>респонденти, котрі пропонували неформальну платню протягом останніх 12 місяців </a:t>
            </a:r>
            <a:r>
              <a:rPr lang="en-US" sz="1100" i="1">
                <a:latin typeface="Bookman Old Style" pitchFamily="18" charset="0"/>
              </a:rPr>
              <a:t>– </a:t>
            </a:r>
            <a:r>
              <a:rPr lang="uk-UA" sz="1100" i="1">
                <a:latin typeface="Bookman Old Style" pitchFamily="18" charset="0"/>
              </a:rPr>
              <a:t>116</a:t>
            </a:r>
            <a:r>
              <a:rPr lang="en-US" sz="1100" i="1">
                <a:latin typeface="Bookman Old Style" pitchFamily="18" charset="0"/>
              </a:rPr>
              <a:t>.</a:t>
            </a:r>
            <a:endParaRPr lang="uk-UA" sz="1100" i="1">
              <a:latin typeface="Bookman Old Style" pitchFamily="18" charset="0"/>
            </a:endParaRPr>
          </a:p>
        </p:txBody>
      </p:sp>
      <p:graphicFrame>
        <p:nvGraphicFramePr>
          <p:cNvPr id="36871" name="Діаграма 8"/>
          <p:cNvGraphicFramePr>
            <a:graphicFrameLocks/>
          </p:cNvGraphicFramePr>
          <p:nvPr/>
        </p:nvGraphicFramePr>
        <p:xfrm>
          <a:off x="395288" y="2217738"/>
          <a:ext cx="8139112" cy="4210050"/>
        </p:xfrm>
        <a:graphic>
          <a:graphicData uri="http://schemas.openxmlformats.org/presentationml/2006/ole">
            <p:oleObj spid="_x0000_s36871" r:id="rId4" imgW="8138865" imgH="4206605" progId="Excel.Chart.8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000" dirty="0" smtClean="0">
            <a:latin typeface="Bookman Old Style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8226</TotalTime>
  <Words>1455</Words>
  <Application>Microsoft Office PowerPoint</Application>
  <PresentationFormat>Экран (4:3)</PresentationFormat>
  <Paragraphs>180</Paragraphs>
  <Slides>27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Calibri</vt:lpstr>
      <vt:lpstr>Arial</vt:lpstr>
      <vt:lpstr>Bookman Old Style</vt:lpstr>
      <vt:lpstr>Courier New</vt:lpstr>
      <vt:lpstr>Тема Office</vt:lpstr>
      <vt:lpstr>Тема Office</vt:lpstr>
      <vt:lpstr>Тема Office</vt:lpstr>
      <vt:lpstr>Тема Office</vt:lpstr>
      <vt:lpstr>Диаграмма Microsoft Excel</vt:lpstr>
      <vt:lpstr>ДУМКИ НАСЕЛЕННЯ МІСТА КАМ’ЯНСЬКОГО  ЩОДО ДЕЯКИХ АСПЕКТІВ ДОБРОЧЕСНОСТІ  результати соціологічного опитування </vt:lpstr>
      <vt:lpstr>МЕТОДОЛОГІЯ ОПИТУВАННЯ</vt:lpstr>
      <vt:lpstr>Слайд 3</vt:lpstr>
      <vt:lpstr>СОЦІАЛЬНО-ДЕМОГРАФІЧНІ ХАРАКТЕРИСТИКИ</vt:lpstr>
      <vt:lpstr>Слайд 5</vt:lpstr>
      <vt:lpstr>КОМФОРТНІСТЬ ЖИТТЯ В МІСТІ</vt:lpstr>
      <vt:lpstr>НАЙБІЛЬШ СЕРЙОЗНІ ПРОБЛЕМИ ДЛЯ МІСТА</vt:lpstr>
      <vt:lpstr>ОЦІНКА АСПЕКТІВ МІСЦЕВОГО САМОВРЯДУВАННЯ</vt:lpstr>
      <vt:lpstr>УЯВЛЕННЯ ПРО ТЕ, ЩО Є КОРУПЦІЄЮ</vt:lpstr>
      <vt:lpstr>УЯВЛЕННЯ ПРО ЗМІНУ РІВНЯ КОРУПЦІЇ ЗА ОСТАННІ 12 МІСЯЦІВ</vt:lpstr>
      <vt:lpstr>УЯВЛЕННЯ ПРО ТЕ, ЯКІ СФЕРИ МУНІЦИПАЛЬНИХ ПОСУГ Є НАЙБІЛЬШ КОРУМПОВАНИМИ</vt:lpstr>
      <vt:lpstr>ВИПРАВДАНІСТЬ КОРУПЦІЇ</vt:lpstr>
      <vt:lpstr>Слайд 13</vt:lpstr>
      <vt:lpstr>ГОТОВНІСТЬ ПРОТИДІЯТИ КОРУПЦІЇ</vt:lpstr>
      <vt:lpstr>ДОСВІД АНТИКОРУПЦІЙНИХ ДІЙ</vt:lpstr>
      <vt:lpstr>Слайд 16</vt:lpstr>
      <vt:lpstr>ВІДКРИТИЙ БЮДЖЕТ ШКІЛ</vt:lpstr>
      <vt:lpstr>МІСЬКИЙ ГЕОПОРТАЛ</vt:lpstr>
      <vt:lpstr>ПРИВАТИЗАЦІЯ КОМУНАЛЬНОЇ ВЛАСНОСТІ ЧЕРЕЗ ЕЛЕКТРОННІ АУКЦІОНИ PROZORRO</vt:lpstr>
      <vt:lpstr>ГРОМАДСЬКІ СЛУХАННЯ</vt:lpstr>
      <vt:lpstr>БЮДЖЕТ ГРОМАДСЬКОЇ УЧАСТІ</vt:lpstr>
      <vt:lpstr>ЄДИНА СИСТЕМА МІСЦЕВИХ ПЕТИЦІЙ</vt:lpstr>
      <vt:lpstr>Слайд 23</vt:lpstr>
      <vt:lpstr>ВИМАГАННЯ ХАБАРЯ</vt:lpstr>
      <vt:lpstr>СФЕРИ, ДЕ ВИМАГАЛИ ХАБАР</vt:lpstr>
      <vt:lpstr>ПРОПОЗИЦІЯ ХАБАРЯ</vt:lpstr>
      <vt:lpstr>СФЕРИ, ДЕ ПРОПОНУВАЛИ ХАБАР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grushetsky</dc:creator>
  <cp:lastModifiedBy>Infosys</cp:lastModifiedBy>
  <cp:revision>3141</cp:revision>
  <dcterms:created xsi:type="dcterms:W3CDTF">2014-06-27T07:43:36Z</dcterms:created>
  <dcterms:modified xsi:type="dcterms:W3CDTF">2021-02-18T09:41:32Z</dcterms:modified>
</cp:coreProperties>
</file>